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Arimo" panose="020B0604020202020204" charset="0"/>
      <p:regular r:id="rId22"/>
    </p:embeddedFont>
    <p:embeddedFont>
      <p:font typeface="Arimo Bold" panose="020B0604020202020204" charset="0"/>
      <p:regular r:id="rId23"/>
    </p:embeddedFont>
    <p:embeddedFont>
      <p:font typeface="Arimo Italics" panose="020B0604020202020204" charset="0"/>
      <p:regular r:id="rId24"/>
    </p:embeddedFont>
    <p:embeddedFont>
      <p:font typeface="Franklin Gothic Book" panose="020B0503020102020204" pitchFamily="34" charset="0"/>
      <p:regular r:id="rId25"/>
      <p:italic r:id="rId26"/>
    </p:embeddedFont>
    <p:embeddedFont>
      <p:font typeface="Franklin Gothic Medium" panose="020B0603020102020204" pitchFamily="34" charset="0"/>
      <p:regular r:id="rId27"/>
      <p:italic r:id="rId28"/>
    </p:embeddedFont>
    <p:embeddedFont>
      <p:font typeface="HK Grotesk Bold" panose="020B0604020202020204" charset="0"/>
      <p:regular r:id="rId29"/>
    </p:embeddedFont>
    <p:embeddedFont>
      <p:font typeface="HK Grotesk Medium" panose="020B0604020202020204" charset="0"/>
      <p:regular r:id="rId30"/>
    </p:embeddedFont>
    <p:embeddedFont>
      <p:font typeface="HK Grotesk Medium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17" autoAdjust="0"/>
    <p:restoredTop sz="94622" autoAdjust="0"/>
  </p:normalViewPr>
  <p:slideViewPr>
    <p:cSldViewPr>
      <p:cViewPr varScale="1">
        <p:scale>
          <a:sx n="42" d="100"/>
          <a:sy n="42" d="100"/>
        </p:scale>
        <p:origin x="56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3.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11/17/2021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svg"/></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1060610" y="8178461"/>
            <a:ext cx="6183450" cy="1742721"/>
          </a:xfrm>
          <a:prstGeom prst="rect">
            <a:avLst/>
          </a:prstGeom>
        </p:spPr>
        <p:txBody>
          <a:bodyPr lIns="0" tIns="0" rIns="0" bIns="0" rtlCol="0" anchor="t">
            <a:spAutoFit/>
          </a:bodyPr>
          <a:lstStyle/>
          <a:p>
            <a:pPr algn="r">
              <a:lnSpc>
                <a:spcPts val="3359"/>
              </a:lnSpc>
            </a:pPr>
            <a:r>
              <a:rPr lang="en-US" sz="2800" dirty="0">
                <a:solidFill>
                  <a:srgbClr val="FFFFFF"/>
                </a:solidFill>
                <a:latin typeface="HK Grotesk Medium" panose="020B0604020202020204" charset="0"/>
              </a:rPr>
              <a:t>PRANJAL SINGLA 2K20/IT/102</a:t>
            </a:r>
          </a:p>
          <a:p>
            <a:pPr algn="r">
              <a:lnSpc>
                <a:spcPts val="3360"/>
              </a:lnSpc>
            </a:pPr>
            <a:r>
              <a:rPr lang="en-US" sz="2800" dirty="0">
                <a:solidFill>
                  <a:srgbClr val="FFFFFF"/>
                </a:solidFill>
                <a:latin typeface="HK Grotesk Medium" panose="020B0604020202020204" charset="0"/>
              </a:rPr>
              <a:t>UTKARSH PANDEY 2K20/IT/155</a:t>
            </a:r>
          </a:p>
          <a:p>
            <a:pPr algn="r">
              <a:lnSpc>
                <a:spcPts val="3360"/>
              </a:lnSpc>
            </a:pPr>
            <a:endParaRPr lang="en-US" sz="2800" dirty="0">
              <a:solidFill>
                <a:srgbClr val="FFFFFF"/>
              </a:solidFill>
              <a:latin typeface="HK Grotesk Medium" panose="020B0604020202020204" charset="0"/>
            </a:endParaRPr>
          </a:p>
          <a:p>
            <a:pPr algn="r">
              <a:lnSpc>
                <a:spcPts val="3360"/>
              </a:lnSpc>
            </a:pPr>
            <a:r>
              <a:rPr lang="en-US" sz="2800" i="1" dirty="0">
                <a:solidFill>
                  <a:srgbClr val="FFFFFF"/>
                </a:solidFill>
                <a:latin typeface="HK Grotesk Medium" panose="020B0604020202020204" charset="0"/>
              </a:rPr>
              <a:t>Submitted to : Dr. </a:t>
            </a:r>
            <a:r>
              <a:rPr lang="en-US" sz="2800" i="1" dirty="0" err="1">
                <a:solidFill>
                  <a:srgbClr val="FFFFFF"/>
                </a:solidFill>
                <a:latin typeface="HK Grotesk Medium" panose="020B0604020202020204" charset="0"/>
              </a:rPr>
              <a:t>Jasraj</a:t>
            </a:r>
            <a:r>
              <a:rPr lang="en-US" sz="2800" i="1" dirty="0">
                <a:solidFill>
                  <a:srgbClr val="FFFFFF"/>
                </a:solidFill>
                <a:latin typeface="HK Grotesk Medium" panose="020B0604020202020204" charset="0"/>
              </a:rPr>
              <a:t> Meena</a:t>
            </a:r>
          </a:p>
        </p:txBody>
      </p:sp>
      <p:grpSp>
        <p:nvGrpSpPr>
          <p:cNvPr id="3" name="Group 3"/>
          <p:cNvGrpSpPr/>
          <p:nvPr/>
        </p:nvGrpSpPr>
        <p:grpSpPr>
          <a:xfrm>
            <a:off x="1028700" y="2574533"/>
            <a:ext cx="7706900" cy="5137933"/>
            <a:chOff x="0" y="0"/>
            <a:chExt cx="10275866" cy="6850578"/>
          </a:xfrm>
        </p:grpSpPr>
        <p:pic>
          <p:nvPicPr>
            <p:cNvPr id="4" name="Picture 4"/>
            <p:cNvPicPr>
              <a:picLocks noChangeAspect="1"/>
            </p:cNvPicPr>
            <p:nvPr/>
          </p:nvPicPr>
          <p:blipFill>
            <a:blip r:embed="rId2"/>
            <a:srcRect/>
            <a:stretch>
              <a:fillRect/>
            </a:stretch>
          </p:blipFill>
          <p:spPr>
            <a:xfrm>
              <a:off x="3425289" y="0"/>
              <a:ext cx="6850578" cy="6850578"/>
            </a:xfrm>
            <a:prstGeom prst="rect">
              <a:avLst/>
            </a:prstGeom>
          </p:spPr>
        </p:pic>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6850578" cy="6850578"/>
            </a:xfrm>
            <a:prstGeom prst="rect">
              <a:avLst/>
            </a:prstGeom>
          </p:spPr>
        </p:pic>
      </p:grpSp>
      <p:sp>
        <p:nvSpPr>
          <p:cNvPr id="6" name="TextBox 6"/>
          <p:cNvSpPr txBox="1"/>
          <p:nvPr/>
        </p:nvSpPr>
        <p:spPr>
          <a:xfrm>
            <a:off x="7103606" y="2297279"/>
            <a:ext cx="10155694" cy="5000995"/>
          </a:xfrm>
          <a:prstGeom prst="rect">
            <a:avLst/>
          </a:prstGeom>
        </p:spPr>
        <p:txBody>
          <a:bodyPr lIns="0" tIns="0" rIns="0" bIns="0" rtlCol="0" anchor="t">
            <a:spAutoFit/>
          </a:bodyPr>
          <a:lstStyle/>
          <a:p>
            <a:pPr>
              <a:lnSpc>
                <a:spcPts val="13142"/>
              </a:lnSpc>
            </a:pPr>
            <a:r>
              <a:rPr lang="en-US" sz="10951" b="1" dirty="0">
                <a:solidFill>
                  <a:srgbClr val="FFFFFF"/>
                </a:solidFill>
                <a:latin typeface="HK Grotesk Medium" panose="020B0604020202020204" charset="0"/>
              </a:rPr>
              <a:t>Voting System using 2-SAT Problem</a:t>
            </a:r>
          </a:p>
        </p:txBody>
      </p:sp>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01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15240" y="0"/>
            <a:ext cx="18288000" cy="10287000"/>
          </a:xfrm>
          <a:prstGeom prst="rect">
            <a:avLst/>
          </a:prstGeom>
        </p:spPr>
      </p:pic>
      <p:sp>
        <p:nvSpPr>
          <p:cNvPr id="3" name="TextBox 3"/>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10</a:t>
            </a:r>
          </a:p>
        </p:txBody>
      </p:sp>
      <p:sp>
        <p:nvSpPr>
          <p:cNvPr id="4" name="TextBox 4"/>
          <p:cNvSpPr txBox="1"/>
          <p:nvPr/>
        </p:nvSpPr>
        <p:spPr>
          <a:xfrm>
            <a:off x="382558" y="723900"/>
            <a:ext cx="17522884" cy="9384557"/>
          </a:xfrm>
          <a:prstGeom prst="rect">
            <a:avLst/>
          </a:prstGeom>
        </p:spPr>
        <p:txBody>
          <a:bodyPr lIns="0" tIns="0" rIns="0" bIns="0" rtlCol="0" anchor="t">
            <a:spAutoFit/>
          </a:bodyPr>
          <a:lstStyle/>
          <a:p>
            <a:pPr>
              <a:lnSpc>
                <a:spcPts val="5039"/>
              </a:lnSpc>
            </a:pPr>
            <a:r>
              <a:rPr lang="en-US" sz="3599" dirty="0">
                <a:solidFill>
                  <a:srgbClr val="191824"/>
                </a:solidFill>
                <a:latin typeface="HK Grotesk Medium Bold"/>
              </a:rPr>
              <a:t>Depth First Search</a:t>
            </a:r>
          </a:p>
          <a:p>
            <a:pPr>
              <a:lnSpc>
                <a:spcPts val="3919"/>
              </a:lnSpc>
            </a:pPr>
            <a:endParaRPr lang="en-US" sz="3599" dirty="0">
              <a:solidFill>
                <a:srgbClr val="191824"/>
              </a:solidFill>
              <a:latin typeface="HK Grotesk Medium Bold"/>
            </a:endParaRPr>
          </a:p>
          <a:p>
            <a:pPr>
              <a:lnSpc>
                <a:spcPts val="3919"/>
              </a:lnSpc>
            </a:pPr>
            <a:r>
              <a:rPr lang="en-US" sz="2600" dirty="0">
                <a:solidFill>
                  <a:srgbClr val="191824"/>
                </a:solidFill>
                <a:latin typeface="HK Grotesk Medium" panose="020B0604020202020204" charset="0"/>
              </a:rPr>
              <a:t>As the name suggests, DFS is a form of Graph traversal wherein we explore the depths of the graph from a given node first. </a:t>
            </a:r>
          </a:p>
          <a:p>
            <a:pPr>
              <a:lnSpc>
                <a:spcPts val="3919"/>
              </a:lnSpc>
            </a:pPr>
            <a:r>
              <a:rPr lang="en-US" sz="2600" dirty="0">
                <a:solidFill>
                  <a:srgbClr val="191824"/>
                </a:solidFill>
                <a:latin typeface="HK Grotesk Medium" panose="020B0604020202020204" charset="0"/>
              </a:rPr>
              <a:t>Depth first traversal or Depth First Search is a recursive algorithm for searching all the vertices of a graph or tree data structure. We start from a node and visit one of its neighbors and so on recursively till we visit all the nodes of the source. The time complexity of such a traversal is O( </a:t>
            </a:r>
            <a:r>
              <a:rPr lang="en-US" sz="2600" dirty="0" err="1">
                <a:solidFill>
                  <a:srgbClr val="191824"/>
                </a:solidFill>
                <a:latin typeface="HK Grotesk Medium" panose="020B0604020202020204" charset="0"/>
              </a:rPr>
              <a:t>n+m</a:t>
            </a:r>
            <a:r>
              <a:rPr lang="en-US" sz="2600" dirty="0">
                <a:solidFill>
                  <a:srgbClr val="191824"/>
                </a:solidFill>
                <a:latin typeface="HK Grotesk Medium" panose="020B0604020202020204" charset="0"/>
              </a:rPr>
              <a:t> ), where n is the number of nodes and m is the number of edges.</a:t>
            </a:r>
          </a:p>
          <a:p>
            <a:pPr>
              <a:lnSpc>
                <a:spcPts val="3640"/>
              </a:lnSpc>
            </a:pPr>
            <a:endParaRPr lang="en-US" sz="2799" dirty="0">
              <a:solidFill>
                <a:srgbClr val="191824"/>
              </a:solidFill>
              <a:latin typeface="Arimo"/>
            </a:endParaRPr>
          </a:p>
          <a:p>
            <a:pPr>
              <a:lnSpc>
                <a:spcPts val="5040"/>
              </a:lnSpc>
            </a:pPr>
            <a:r>
              <a:rPr lang="en-US" sz="3600" dirty="0">
                <a:solidFill>
                  <a:srgbClr val="191824"/>
                </a:solidFill>
                <a:latin typeface="HK Grotesk Medium Bold"/>
              </a:rPr>
              <a:t>Topological Order</a:t>
            </a:r>
          </a:p>
          <a:p>
            <a:pPr>
              <a:lnSpc>
                <a:spcPts val="3640"/>
              </a:lnSpc>
            </a:pPr>
            <a:endParaRPr lang="en-US" sz="3600" dirty="0">
              <a:solidFill>
                <a:srgbClr val="191824"/>
              </a:solidFill>
              <a:latin typeface="HK Grotesk Medium Bold"/>
            </a:endParaRPr>
          </a:p>
          <a:p>
            <a:pPr>
              <a:lnSpc>
                <a:spcPts val="3640"/>
              </a:lnSpc>
            </a:pPr>
            <a:r>
              <a:rPr lang="en-US" sz="2600" dirty="0">
                <a:solidFill>
                  <a:srgbClr val="191824"/>
                </a:solidFill>
                <a:latin typeface="HK Grotesk Medium"/>
              </a:rPr>
              <a:t>A topological sort or topological ordering of a directed graph is a linear ordering of its vertices such that for every directed edge u  → v from vertex u to vertex v, u comes before v in the ordering. For instance, the vertices of the graph may represent tasks to be performed, and the edges may represent constraints that one task must be performed before another; in this application, a topological ordering is just a valid sequence for the tasks. A topological ordering is possible if and only if the graph has no directed cycles, that is, if it is a directed acyclic graph (DAG).</a:t>
            </a:r>
          </a:p>
          <a:p>
            <a:pPr>
              <a:lnSpc>
                <a:spcPts val="3640"/>
              </a:lnSpc>
            </a:pPr>
            <a:r>
              <a:rPr lang="en-US" sz="2600" dirty="0">
                <a:solidFill>
                  <a:srgbClr val="191824"/>
                </a:solidFill>
                <a:latin typeface="HK Grotesk Medium"/>
              </a:rPr>
              <a:t>The Topological Ordering of the graph prints the vertices in order of their decreasing departure time calculated with the help of a DFS.</a:t>
            </a:r>
          </a:p>
          <a:p>
            <a:pPr>
              <a:lnSpc>
                <a:spcPts val="3640"/>
              </a:lnSpc>
            </a:pPr>
            <a:endParaRPr lang="en-US" sz="2600" dirty="0">
              <a:solidFill>
                <a:srgbClr val="191824"/>
              </a:solidFill>
              <a:latin typeface="HK Grotesk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11</a:t>
            </a:r>
          </a:p>
        </p:txBody>
      </p:sp>
      <p:sp>
        <p:nvSpPr>
          <p:cNvPr id="4" name="TextBox 4"/>
          <p:cNvSpPr txBox="1"/>
          <p:nvPr/>
        </p:nvSpPr>
        <p:spPr>
          <a:xfrm>
            <a:off x="415333" y="1342797"/>
            <a:ext cx="17457334" cy="7796045"/>
          </a:xfrm>
          <a:prstGeom prst="rect">
            <a:avLst/>
          </a:prstGeom>
        </p:spPr>
        <p:txBody>
          <a:bodyPr lIns="0" tIns="0" rIns="0" bIns="0" rtlCol="0" anchor="t">
            <a:spAutoFit/>
          </a:bodyPr>
          <a:lstStyle/>
          <a:p>
            <a:pPr>
              <a:lnSpc>
                <a:spcPts val="4859"/>
              </a:lnSpc>
            </a:pPr>
            <a:r>
              <a:rPr lang="en-US" sz="3470" dirty="0">
                <a:solidFill>
                  <a:srgbClr val="191824"/>
                </a:solidFill>
                <a:latin typeface="HK Grotesk Medium Bold"/>
              </a:rPr>
              <a:t>Departure Time</a:t>
            </a:r>
          </a:p>
          <a:p>
            <a:pPr>
              <a:lnSpc>
                <a:spcPts val="3644"/>
              </a:lnSpc>
            </a:pPr>
            <a:r>
              <a:rPr lang="en-US" sz="2700" dirty="0">
                <a:solidFill>
                  <a:srgbClr val="191824"/>
                </a:solidFill>
                <a:latin typeface="HK Grotesk Medium" panose="020B0604020202020204" charset="0"/>
              </a:rPr>
              <a:t>The Departure Time for each vertex is defined as the time when the DFS last backtracks to that vertex during a traversal.</a:t>
            </a:r>
          </a:p>
          <a:p>
            <a:pPr>
              <a:lnSpc>
                <a:spcPts val="3644"/>
              </a:lnSpc>
            </a:pPr>
            <a:endParaRPr lang="en-US" sz="2603" dirty="0">
              <a:solidFill>
                <a:srgbClr val="191824"/>
              </a:solidFill>
              <a:latin typeface="HK Grotesk Medium Bold"/>
            </a:endParaRPr>
          </a:p>
          <a:p>
            <a:pPr>
              <a:lnSpc>
                <a:spcPts val="4859"/>
              </a:lnSpc>
            </a:pPr>
            <a:r>
              <a:rPr lang="en-US" sz="3470" dirty="0">
                <a:solidFill>
                  <a:srgbClr val="191824"/>
                </a:solidFill>
                <a:latin typeface="HK Grotesk Medium Bold"/>
              </a:rPr>
              <a:t>Strongly Connected Components (SCC)</a:t>
            </a:r>
          </a:p>
          <a:p>
            <a:pPr>
              <a:lnSpc>
                <a:spcPts val="4859"/>
              </a:lnSpc>
            </a:pPr>
            <a:endParaRPr lang="en-US" sz="3470" dirty="0">
              <a:solidFill>
                <a:srgbClr val="191824"/>
              </a:solidFill>
              <a:latin typeface="HK Grotesk Medium Bold"/>
            </a:endParaRPr>
          </a:p>
          <a:p>
            <a:pPr>
              <a:lnSpc>
                <a:spcPts val="3779"/>
              </a:lnSpc>
            </a:pPr>
            <a:r>
              <a:rPr lang="en-US" sz="2700" dirty="0">
                <a:solidFill>
                  <a:srgbClr val="191824"/>
                </a:solidFill>
                <a:latin typeface="HK Grotesk Medium" panose="020B0604020202020204" charset="0"/>
              </a:rPr>
              <a:t>A graph is said to be strongly connected if every vertex is reachable from every other vertex. The strongly connected components of an arbitrary directed graph form a partition into subgraphs that are themselves strongly connected.</a:t>
            </a:r>
          </a:p>
          <a:p>
            <a:pPr>
              <a:lnSpc>
                <a:spcPts val="3779"/>
              </a:lnSpc>
            </a:pPr>
            <a:endParaRPr lang="en-US" sz="2699" dirty="0">
              <a:solidFill>
                <a:srgbClr val="191824"/>
              </a:solidFill>
              <a:latin typeface="Arimo"/>
            </a:endParaRPr>
          </a:p>
          <a:p>
            <a:pPr>
              <a:lnSpc>
                <a:spcPts val="4859"/>
              </a:lnSpc>
            </a:pPr>
            <a:r>
              <a:rPr lang="en-US" sz="3470" dirty="0" err="1">
                <a:solidFill>
                  <a:srgbClr val="191824"/>
                </a:solidFill>
                <a:latin typeface="HK Grotesk Medium" panose="020B0604020202020204" charset="0"/>
              </a:rPr>
              <a:t>Kosaraju’s</a:t>
            </a:r>
            <a:r>
              <a:rPr lang="en-US" sz="3470" dirty="0">
                <a:solidFill>
                  <a:srgbClr val="191824"/>
                </a:solidFill>
                <a:latin typeface="HK Grotesk Medium" panose="020B0604020202020204" charset="0"/>
              </a:rPr>
              <a:t> Algorithm</a:t>
            </a:r>
          </a:p>
          <a:p>
            <a:pPr>
              <a:lnSpc>
                <a:spcPts val="4859"/>
              </a:lnSpc>
            </a:pPr>
            <a:endParaRPr lang="en-US" sz="3470" dirty="0">
              <a:solidFill>
                <a:srgbClr val="191824"/>
              </a:solidFill>
              <a:latin typeface="Arimo Bold"/>
            </a:endParaRPr>
          </a:p>
          <a:p>
            <a:pPr>
              <a:lnSpc>
                <a:spcPts val="3644"/>
              </a:lnSpc>
            </a:pPr>
            <a:r>
              <a:rPr lang="en-US" sz="2700" dirty="0">
                <a:solidFill>
                  <a:srgbClr val="191824"/>
                </a:solidFill>
                <a:latin typeface="HK Grotesk Medium" panose="020B0604020202020204" charset="0"/>
              </a:rPr>
              <a:t>The </a:t>
            </a:r>
            <a:r>
              <a:rPr lang="en-US" sz="2700" dirty="0" err="1">
                <a:solidFill>
                  <a:srgbClr val="191824"/>
                </a:solidFill>
                <a:latin typeface="HK Grotesk Medium" panose="020B0604020202020204" charset="0"/>
              </a:rPr>
              <a:t>Kosaraju</a:t>
            </a:r>
            <a:r>
              <a:rPr lang="en-US" sz="2700" dirty="0">
                <a:solidFill>
                  <a:srgbClr val="191824"/>
                </a:solidFill>
                <a:latin typeface="HK Grotesk Medium" panose="020B0604020202020204" charset="0"/>
              </a:rPr>
              <a:t> algorithm is a DFS based algorithm used to find Strongly Connected Components (SCC) in a graph. It is based on the idea that if one is able to reach a vertex v starting from vertex u, then one should be able to reach vertex u starting from vertex v and if such is the case, one can say that vertices u and v are strongly connected - they are in a strongly connected subgraph.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1159"/>
          <a:stretch>
            <a:fillRect/>
          </a:stretch>
        </p:blipFill>
        <p:spPr>
          <a:xfrm>
            <a:off x="1752600" y="336285"/>
            <a:ext cx="15605404" cy="961442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2848" t="13440" r="22848"/>
          <a:stretch>
            <a:fillRect/>
          </a:stretch>
        </p:blipFill>
        <p:spPr>
          <a:xfrm rot="5400000">
            <a:off x="1775933" y="3316325"/>
            <a:ext cx="5407496" cy="4309835"/>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95351" y="2112009"/>
            <a:ext cx="5407497" cy="5407497"/>
          </a:xfrm>
          <a:prstGeom prst="rect">
            <a:avLst/>
          </a:prstGeom>
        </p:spPr>
      </p:pic>
      <p:sp>
        <p:nvSpPr>
          <p:cNvPr id="4" name="TextBox 4"/>
          <p:cNvSpPr txBox="1"/>
          <p:nvPr/>
        </p:nvSpPr>
        <p:spPr>
          <a:xfrm>
            <a:off x="8164011" y="1116701"/>
            <a:ext cx="9095289" cy="995309"/>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IMPLEMENTATION</a:t>
            </a:r>
          </a:p>
        </p:txBody>
      </p:sp>
      <p:sp>
        <p:nvSpPr>
          <p:cNvPr id="5" name="TextBox 5"/>
          <p:cNvSpPr txBox="1"/>
          <p:nvPr/>
        </p:nvSpPr>
        <p:spPr>
          <a:xfrm>
            <a:off x="7924801" y="2552701"/>
            <a:ext cx="9334500" cy="6768028"/>
          </a:xfrm>
          <a:prstGeom prst="rect">
            <a:avLst/>
          </a:prstGeom>
        </p:spPr>
        <p:txBody>
          <a:bodyPr wrap="square" lIns="0" tIns="0" rIns="0" bIns="0" rtlCol="0" anchor="t">
            <a:spAutoFit/>
          </a:bodyPr>
          <a:lstStyle/>
          <a:p>
            <a:pPr>
              <a:lnSpc>
                <a:spcPts val="3510"/>
              </a:lnSpc>
            </a:pPr>
            <a:r>
              <a:rPr lang="en-US" sz="2700" dirty="0">
                <a:solidFill>
                  <a:srgbClr val="FFFFFF"/>
                </a:solidFill>
                <a:latin typeface="HK Grotesk Medium" panose="020B0604020202020204" charset="0"/>
              </a:rPr>
              <a:t>We used the solving approach to the 2-SAT problem, using Graphs and Satisfiability, and tried to modify it to make a potentially better and fair voting system. In the current paradigm, voting mainly follows a majority vote approach, leaving the wishes of those in a minority unaddressed. The model we have come up with, takes the input number of choices for the people, the number of entities participating in the voting, and their respective preferences with regard to the choices provided. After taking this input, the program maximizes the number of priorities met, while maintaining that at least one of the preferences of all are accepted and worked upon if possible. In a case where such an arrangement is not possible, we keep note of the entities whose preferences were not met, and the governing body can then go ahead and release compensation for them.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1028700" y="2380394"/>
            <a:ext cx="16230600" cy="4565015"/>
          </a:xfrm>
          <a:prstGeom prst="rect">
            <a:avLst/>
          </a:prstGeom>
        </p:spPr>
        <p:txBody>
          <a:bodyPr lIns="0" tIns="0" rIns="0" bIns="0" rtlCol="0" anchor="t">
            <a:spAutoFit/>
          </a:bodyPr>
          <a:lstStyle/>
          <a:p>
            <a:pPr>
              <a:lnSpc>
                <a:spcPts val="3639"/>
              </a:lnSpc>
            </a:pPr>
            <a:r>
              <a:rPr lang="en-US" sz="2800" dirty="0">
                <a:solidFill>
                  <a:srgbClr val="191824"/>
                </a:solidFill>
                <a:latin typeface="HK Grotesk Medium" panose="020B0604020202020204" charset="0"/>
              </a:rPr>
              <a:t>We employ all the above-mentioned techniques to obtain an answer which would be best explained with the help of an example.</a:t>
            </a:r>
          </a:p>
          <a:p>
            <a:pPr>
              <a:lnSpc>
                <a:spcPts val="3639"/>
              </a:lnSpc>
            </a:pPr>
            <a:r>
              <a:rPr lang="en-US" sz="2800" dirty="0">
                <a:solidFill>
                  <a:srgbClr val="191824"/>
                </a:solidFill>
                <a:latin typeface="HK Grotesk Medium" panose="020B0604020202020204" charset="0"/>
              </a:rPr>
              <a:t>Let n, the number of families be 3,</a:t>
            </a:r>
          </a:p>
          <a:p>
            <a:pPr>
              <a:lnSpc>
                <a:spcPts val="3639"/>
              </a:lnSpc>
            </a:pPr>
            <a:r>
              <a:rPr lang="en-US" sz="2800" dirty="0">
                <a:solidFill>
                  <a:srgbClr val="191824"/>
                </a:solidFill>
                <a:latin typeface="HK Grotesk Medium" panose="020B0604020202020204" charset="0"/>
              </a:rPr>
              <a:t>and let m be the number choices which are 5 for this example</a:t>
            </a:r>
          </a:p>
          <a:p>
            <a:pPr>
              <a:lnSpc>
                <a:spcPts val="3639"/>
              </a:lnSpc>
            </a:pPr>
            <a:r>
              <a:rPr lang="en-US" sz="2800" dirty="0">
                <a:solidFill>
                  <a:srgbClr val="191824"/>
                </a:solidFill>
                <a:latin typeface="HK Grotesk Medium" panose="020B0604020202020204" charset="0"/>
              </a:rPr>
              <a:t>let n choices be of the form:</a:t>
            </a:r>
          </a:p>
          <a:p>
            <a:pPr>
              <a:lnSpc>
                <a:spcPts val="3639"/>
              </a:lnSpc>
            </a:pPr>
            <a:r>
              <a:rPr lang="en-US" sz="2800" dirty="0">
                <a:solidFill>
                  <a:srgbClr val="191824"/>
                </a:solidFill>
                <a:latin typeface="HK Grotesk Medium" panose="020B0604020202020204" charset="0"/>
              </a:rPr>
              <a:t>+ 1 + 2</a:t>
            </a:r>
          </a:p>
          <a:p>
            <a:pPr>
              <a:lnSpc>
                <a:spcPts val="3639"/>
              </a:lnSpc>
            </a:pPr>
            <a:r>
              <a:rPr lang="en-US" sz="2800" dirty="0">
                <a:solidFill>
                  <a:srgbClr val="191824"/>
                </a:solidFill>
                <a:latin typeface="HK Grotesk Medium" panose="020B0604020202020204" charset="0"/>
              </a:rPr>
              <a:t>- 1 + 3</a:t>
            </a:r>
          </a:p>
          <a:p>
            <a:pPr>
              <a:lnSpc>
                <a:spcPts val="3639"/>
              </a:lnSpc>
            </a:pPr>
            <a:r>
              <a:rPr lang="en-US" sz="2800" dirty="0">
                <a:solidFill>
                  <a:srgbClr val="191824"/>
                </a:solidFill>
                <a:latin typeface="HK Grotesk Medium" panose="020B0604020202020204" charset="0"/>
              </a:rPr>
              <a:t>+ 4 – 2</a:t>
            </a:r>
          </a:p>
          <a:p>
            <a:pPr>
              <a:lnSpc>
                <a:spcPts val="3639"/>
              </a:lnSpc>
            </a:pPr>
            <a:r>
              <a:rPr lang="en-US" sz="2800" dirty="0">
                <a:solidFill>
                  <a:srgbClr val="191824"/>
                </a:solidFill>
                <a:latin typeface="HK Grotesk Medium" panose="020B0604020202020204" charset="0"/>
              </a:rPr>
              <a:t>Where + means to include a certain choice and – means to exclude a certain choice.</a:t>
            </a:r>
          </a:p>
          <a:p>
            <a:pPr marL="0" lvl="0" indent="0">
              <a:lnSpc>
                <a:spcPts val="3639"/>
              </a:lnSpc>
              <a:spcBef>
                <a:spcPct val="0"/>
              </a:spcBef>
            </a:pPr>
            <a:r>
              <a:rPr lang="en-US" sz="2800" dirty="0">
                <a:solidFill>
                  <a:srgbClr val="191824"/>
                </a:solidFill>
                <a:latin typeface="HK Grotesk Medium" panose="020B0604020202020204" charset="0"/>
              </a:rPr>
              <a:t>This is essentially a Conjunctive Normal Form which can be converted into a Directed Graph:</a:t>
            </a:r>
          </a:p>
        </p:txBody>
      </p:sp>
      <p:sp>
        <p:nvSpPr>
          <p:cNvPr id="4" name="TextBox 4"/>
          <p:cNvSpPr txBox="1"/>
          <p:nvPr/>
        </p:nvSpPr>
        <p:spPr>
          <a:xfrm>
            <a:off x="1083113" y="1043437"/>
            <a:ext cx="14902482" cy="1108710"/>
          </a:xfrm>
          <a:prstGeom prst="rect">
            <a:avLst/>
          </a:prstGeom>
        </p:spPr>
        <p:txBody>
          <a:bodyPr lIns="0" tIns="0" rIns="0" bIns="0" rtlCol="0" anchor="t">
            <a:spAutoFit/>
          </a:bodyPr>
          <a:lstStyle/>
          <a:p>
            <a:pPr algn="ctr">
              <a:lnSpc>
                <a:spcPts val="8579"/>
              </a:lnSpc>
            </a:pPr>
            <a:r>
              <a:rPr lang="en-US" sz="7799">
                <a:solidFill>
                  <a:srgbClr val="191824"/>
                </a:solidFill>
                <a:latin typeface="HK Grotesk Bold"/>
              </a:rPr>
              <a:t>PROCEDURE</a:t>
            </a:r>
          </a:p>
        </p:txBody>
      </p:sp>
      <p:sp>
        <p:nvSpPr>
          <p:cNvPr id="5" name="TextBox 5"/>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14</a:t>
            </a:r>
          </a:p>
        </p:txBody>
      </p:sp>
      <p:grpSp>
        <p:nvGrpSpPr>
          <p:cNvPr id="6" name="Group 6"/>
          <p:cNvGrpSpPr/>
          <p:nvPr/>
        </p:nvGrpSpPr>
        <p:grpSpPr>
          <a:xfrm>
            <a:off x="3043306" y="7564976"/>
            <a:ext cx="5119105" cy="2377212"/>
            <a:chOff x="0" y="0"/>
            <a:chExt cx="6825474" cy="3169616"/>
          </a:xfrm>
        </p:grpSpPr>
        <p:grpSp>
          <p:nvGrpSpPr>
            <p:cNvPr id="7" name="Group 7"/>
            <p:cNvGrpSpPr/>
            <p:nvPr/>
          </p:nvGrpSpPr>
          <p:grpSpPr>
            <a:xfrm>
              <a:off x="375463" y="0"/>
              <a:ext cx="1389686" cy="1389686"/>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9" name="Group 9"/>
            <p:cNvGrpSpPr/>
            <p:nvPr/>
          </p:nvGrpSpPr>
          <p:grpSpPr>
            <a:xfrm>
              <a:off x="1765149" y="1779930"/>
              <a:ext cx="1389686" cy="1389686"/>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1" name="Group 11"/>
            <p:cNvGrpSpPr/>
            <p:nvPr/>
          </p:nvGrpSpPr>
          <p:grpSpPr>
            <a:xfrm>
              <a:off x="3670639" y="0"/>
              <a:ext cx="1389686" cy="1389686"/>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3" name="Group 13"/>
            <p:cNvGrpSpPr/>
            <p:nvPr/>
          </p:nvGrpSpPr>
          <p:grpSpPr>
            <a:xfrm>
              <a:off x="5060325" y="1779930"/>
              <a:ext cx="1389686" cy="138968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15" name="AutoShape 15"/>
            <p:cNvSpPr/>
            <p:nvPr/>
          </p:nvSpPr>
          <p:spPr>
            <a:xfrm rot="3118924">
              <a:off x="1507254" y="1515305"/>
              <a:ext cx="515789" cy="0"/>
            </a:xfrm>
            <a:prstGeom prst="line">
              <a:avLst/>
            </a:prstGeom>
            <a:ln w="76058" cap="rnd">
              <a:solidFill>
                <a:srgbClr val="000000"/>
              </a:solidFill>
              <a:prstDash val="solid"/>
              <a:headEnd type="none" w="sm" len="sm"/>
              <a:tailEnd type="triangle" w="lg" len="med"/>
            </a:ln>
          </p:spPr>
        </p:sp>
        <p:sp>
          <p:nvSpPr>
            <p:cNvPr id="16" name="AutoShape 16"/>
            <p:cNvSpPr/>
            <p:nvPr/>
          </p:nvSpPr>
          <p:spPr>
            <a:xfrm rot="3118924">
              <a:off x="4802430" y="1578253"/>
              <a:ext cx="515789" cy="0"/>
            </a:xfrm>
            <a:prstGeom prst="line">
              <a:avLst/>
            </a:prstGeom>
            <a:ln w="76058" cap="rnd">
              <a:solidFill>
                <a:srgbClr val="000000"/>
              </a:solidFill>
              <a:prstDash val="solid"/>
              <a:headEnd type="none" w="sm" len="sm"/>
              <a:tailEnd type="triangle" w="lg" len="med"/>
            </a:ln>
          </p:spPr>
        </p:sp>
        <p:sp>
          <p:nvSpPr>
            <p:cNvPr id="17" name="AutoShape 17"/>
            <p:cNvSpPr/>
            <p:nvPr/>
          </p:nvSpPr>
          <p:spPr>
            <a:xfrm rot="-2877860">
              <a:off x="3211815" y="1568666"/>
              <a:ext cx="515789" cy="0"/>
            </a:xfrm>
            <a:prstGeom prst="line">
              <a:avLst/>
            </a:prstGeom>
            <a:ln w="76058" cap="rnd">
              <a:solidFill>
                <a:srgbClr val="000000"/>
              </a:solidFill>
              <a:prstDash val="solid"/>
              <a:headEnd type="none" w="sm" len="sm"/>
              <a:tailEnd type="triangle" w="lg" len="med"/>
            </a:ln>
          </p:spPr>
        </p:sp>
        <p:sp>
          <p:nvSpPr>
            <p:cNvPr id="18" name="TextBox 18"/>
            <p:cNvSpPr txBox="1"/>
            <p:nvPr/>
          </p:nvSpPr>
          <p:spPr>
            <a:xfrm>
              <a:off x="0" y="37468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-3</a:t>
              </a:r>
            </a:p>
          </p:txBody>
        </p:sp>
        <p:sp>
          <p:nvSpPr>
            <p:cNvPr id="19" name="TextBox 19"/>
            <p:cNvSpPr txBox="1"/>
            <p:nvPr/>
          </p:nvSpPr>
          <p:spPr>
            <a:xfrm>
              <a:off x="1329097" y="215461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-1</a:t>
              </a:r>
            </a:p>
          </p:txBody>
        </p:sp>
        <p:sp>
          <p:nvSpPr>
            <p:cNvPr id="20" name="TextBox 20"/>
            <p:cNvSpPr txBox="1"/>
            <p:nvPr/>
          </p:nvSpPr>
          <p:spPr>
            <a:xfrm>
              <a:off x="3295176" y="37468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2</a:t>
              </a:r>
            </a:p>
          </p:txBody>
        </p:sp>
        <p:sp>
          <p:nvSpPr>
            <p:cNvPr id="21" name="TextBox 21"/>
            <p:cNvSpPr txBox="1"/>
            <p:nvPr/>
          </p:nvSpPr>
          <p:spPr>
            <a:xfrm>
              <a:off x="4684861" y="215461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4</a:t>
              </a:r>
            </a:p>
          </p:txBody>
        </p:sp>
      </p:grpSp>
      <p:grpSp>
        <p:nvGrpSpPr>
          <p:cNvPr id="22" name="Group 22"/>
          <p:cNvGrpSpPr/>
          <p:nvPr/>
        </p:nvGrpSpPr>
        <p:grpSpPr>
          <a:xfrm>
            <a:off x="9913968" y="7564976"/>
            <a:ext cx="5119105" cy="2377212"/>
            <a:chOff x="0" y="0"/>
            <a:chExt cx="6825474" cy="3169616"/>
          </a:xfrm>
        </p:grpSpPr>
        <p:grpSp>
          <p:nvGrpSpPr>
            <p:cNvPr id="23" name="Group 23"/>
            <p:cNvGrpSpPr/>
            <p:nvPr/>
          </p:nvGrpSpPr>
          <p:grpSpPr>
            <a:xfrm rot="-10800000">
              <a:off x="5060325" y="1779930"/>
              <a:ext cx="1389686" cy="1389686"/>
              <a:chOff x="0" y="0"/>
              <a:chExt cx="6350000" cy="6350000"/>
            </a:xfrm>
          </p:grpSpPr>
          <p:sp>
            <p:nvSpPr>
              <p:cNvPr id="24" name="Freeform 2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25" name="Group 25"/>
            <p:cNvGrpSpPr/>
            <p:nvPr/>
          </p:nvGrpSpPr>
          <p:grpSpPr>
            <a:xfrm rot="-10800000">
              <a:off x="3670639" y="0"/>
              <a:ext cx="1389686" cy="1389686"/>
              <a:chOff x="0" y="0"/>
              <a:chExt cx="6350000" cy="6350000"/>
            </a:xfrm>
          </p:grpSpPr>
          <p:sp>
            <p:nvSpPr>
              <p:cNvPr id="26" name="Freeform 2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27" name="Group 27"/>
            <p:cNvGrpSpPr/>
            <p:nvPr/>
          </p:nvGrpSpPr>
          <p:grpSpPr>
            <a:xfrm rot="-10800000">
              <a:off x="1765149" y="1779930"/>
              <a:ext cx="1389686" cy="1389686"/>
              <a:chOff x="0" y="0"/>
              <a:chExt cx="6350000" cy="6350000"/>
            </a:xfrm>
          </p:grpSpPr>
          <p:sp>
            <p:nvSpPr>
              <p:cNvPr id="28" name="Freeform 2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29" name="Group 29"/>
            <p:cNvGrpSpPr/>
            <p:nvPr/>
          </p:nvGrpSpPr>
          <p:grpSpPr>
            <a:xfrm rot="-10800000">
              <a:off x="375463" y="0"/>
              <a:ext cx="1389686" cy="1389686"/>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31" name="AutoShape 31"/>
            <p:cNvSpPr/>
            <p:nvPr/>
          </p:nvSpPr>
          <p:spPr>
            <a:xfrm rot="-7681075">
              <a:off x="4802430" y="1578253"/>
              <a:ext cx="515789" cy="0"/>
            </a:xfrm>
            <a:prstGeom prst="line">
              <a:avLst/>
            </a:prstGeom>
            <a:ln w="70256" cap="rnd">
              <a:solidFill>
                <a:srgbClr val="000000"/>
              </a:solidFill>
              <a:prstDash val="solid"/>
              <a:headEnd type="none" w="sm" len="sm"/>
              <a:tailEnd type="triangle" w="lg" len="med"/>
            </a:ln>
          </p:spPr>
        </p:sp>
        <p:sp>
          <p:nvSpPr>
            <p:cNvPr id="32" name="AutoShape 32"/>
            <p:cNvSpPr/>
            <p:nvPr/>
          </p:nvSpPr>
          <p:spPr>
            <a:xfrm rot="-7681075">
              <a:off x="1507254" y="1515305"/>
              <a:ext cx="515789" cy="0"/>
            </a:xfrm>
            <a:prstGeom prst="line">
              <a:avLst/>
            </a:prstGeom>
            <a:ln w="70256" cap="rnd">
              <a:solidFill>
                <a:srgbClr val="000000"/>
              </a:solidFill>
              <a:prstDash val="solid"/>
              <a:headEnd type="none" w="sm" len="sm"/>
              <a:tailEnd type="triangle" w="lg" len="med"/>
            </a:ln>
          </p:spPr>
        </p:sp>
        <p:sp>
          <p:nvSpPr>
            <p:cNvPr id="33" name="AutoShape 33"/>
            <p:cNvSpPr/>
            <p:nvPr/>
          </p:nvSpPr>
          <p:spPr>
            <a:xfrm rot="7922139">
              <a:off x="3097870" y="1524892"/>
              <a:ext cx="515789" cy="0"/>
            </a:xfrm>
            <a:prstGeom prst="line">
              <a:avLst/>
            </a:prstGeom>
            <a:ln w="70256" cap="rnd">
              <a:solidFill>
                <a:srgbClr val="000000"/>
              </a:solidFill>
              <a:prstDash val="solid"/>
              <a:headEnd type="none" w="sm" len="sm"/>
              <a:tailEnd type="triangle" w="lg" len="med"/>
            </a:ln>
          </p:spPr>
        </p:sp>
        <p:sp>
          <p:nvSpPr>
            <p:cNvPr id="34" name="TextBox 34"/>
            <p:cNvSpPr txBox="1"/>
            <p:nvPr/>
          </p:nvSpPr>
          <p:spPr>
            <a:xfrm>
              <a:off x="4684861" y="215461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-4</a:t>
              </a:r>
            </a:p>
          </p:txBody>
        </p:sp>
        <p:sp>
          <p:nvSpPr>
            <p:cNvPr id="35" name="TextBox 35"/>
            <p:cNvSpPr txBox="1"/>
            <p:nvPr/>
          </p:nvSpPr>
          <p:spPr>
            <a:xfrm>
              <a:off x="3295176" y="37468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-2</a:t>
              </a:r>
            </a:p>
          </p:txBody>
        </p:sp>
        <p:sp>
          <p:nvSpPr>
            <p:cNvPr id="36" name="TextBox 36"/>
            <p:cNvSpPr txBox="1"/>
            <p:nvPr/>
          </p:nvSpPr>
          <p:spPr>
            <a:xfrm>
              <a:off x="1389686" y="215461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1</a:t>
              </a:r>
            </a:p>
          </p:txBody>
        </p:sp>
        <p:sp>
          <p:nvSpPr>
            <p:cNvPr id="37" name="TextBox 37"/>
            <p:cNvSpPr txBox="1"/>
            <p:nvPr/>
          </p:nvSpPr>
          <p:spPr>
            <a:xfrm>
              <a:off x="0" y="374685"/>
              <a:ext cx="2140612" cy="640316"/>
            </a:xfrm>
            <a:prstGeom prst="rect">
              <a:avLst/>
            </a:prstGeom>
          </p:spPr>
          <p:txBody>
            <a:bodyPr lIns="0" tIns="0" rIns="0" bIns="0" rtlCol="0" anchor="t">
              <a:spAutoFit/>
            </a:bodyPr>
            <a:lstStyle/>
            <a:p>
              <a:pPr algn="ctr">
                <a:lnSpc>
                  <a:spcPts val="3781"/>
                </a:lnSpc>
              </a:pPr>
              <a:r>
                <a:rPr lang="en-US" sz="3151">
                  <a:solidFill>
                    <a:srgbClr val="FFFFFF"/>
                  </a:solidFill>
                  <a:latin typeface="HK Grotesk Medium"/>
                </a:rPr>
                <a:t>3</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a:off x="311569" y="277371"/>
            <a:ext cx="8216176" cy="9732257"/>
          </a:xfrm>
          <a:prstGeom prst="rect">
            <a:avLst/>
          </a:prstGeom>
        </p:spPr>
      </p:pic>
      <p:sp>
        <p:nvSpPr>
          <p:cNvPr id="4" name="TextBox 4"/>
          <p:cNvSpPr txBox="1"/>
          <p:nvPr/>
        </p:nvSpPr>
        <p:spPr>
          <a:xfrm>
            <a:off x="160236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15</a:t>
            </a:r>
          </a:p>
        </p:txBody>
      </p:sp>
      <p:sp>
        <p:nvSpPr>
          <p:cNvPr id="5" name="TextBox 5"/>
          <p:cNvSpPr txBox="1"/>
          <p:nvPr/>
        </p:nvSpPr>
        <p:spPr>
          <a:xfrm>
            <a:off x="9144000" y="436566"/>
            <a:ext cx="7315200" cy="9126534"/>
          </a:xfrm>
          <a:prstGeom prst="rect">
            <a:avLst/>
          </a:prstGeom>
        </p:spPr>
        <p:txBody>
          <a:bodyPr wrap="square" lIns="0" tIns="0" rIns="0" bIns="0" rtlCol="0" anchor="t">
            <a:spAutoFit/>
          </a:bodyPr>
          <a:lstStyle/>
          <a:p>
            <a:pPr>
              <a:lnSpc>
                <a:spcPts val="3445"/>
              </a:lnSpc>
            </a:pPr>
            <a:r>
              <a:rPr lang="en-US" sz="2650" dirty="0">
                <a:solidFill>
                  <a:srgbClr val="191824"/>
                </a:solidFill>
                <a:latin typeface="HK Grotesk Medium"/>
              </a:rPr>
              <a:t>Step 1 : Input is +1 +2</a:t>
            </a:r>
          </a:p>
          <a:p>
            <a:pPr>
              <a:lnSpc>
                <a:spcPts val="3445"/>
              </a:lnSpc>
            </a:pPr>
            <a:r>
              <a:rPr lang="en-US" sz="2650" dirty="0">
                <a:solidFill>
                  <a:srgbClr val="191824"/>
                </a:solidFill>
                <a:latin typeface="HK Grotesk Medium"/>
              </a:rPr>
              <a:t>In the normal graph , connect 3 -&gt; 4</a:t>
            </a:r>
          </a:p>
          <a:p>
            <a:pPr>
              <a:lnSpc>
                <a:spcPts val="3445"/>
              </a:lnSpc>
            </a:pPr>
            <a:r>
              <a:rPr lang="en-US" sz="2650" dirty="0">
                <a:solidFill>
                  <a:srgbClr val="191824"/>
                </a:solidFill>
                <a:latin typeface="HK Grotesk Medium"/>
              </a:rPr>
              <a:t>In the transpose graph connect 4 -&gt;3</a:t>
            </a:r>
          </a:p>
          <a:p>
            <a:pPr>
              <a:lnSpc>
                <a:spcPts val="3445"/>
              </a:lnSpc>
            </a:pPr>
            <a:r>
              <a:rPr lang="en-US" sz="2650" dirty="0">
                <a:solidFill>
                  <a:srgbClr val="191824"/>
                </a:solidFill>
                <a:latin typeface="HK Grotesk Medium"/>
              </a:rPr>
              <a:t>In the normal graph, connect 5-&gt; 2</a:t>
            </a:r>
          </a:p>
          <a:p>
            <a:pPr>
              <a:lnSpc>
                <a:spcPts val="3445"/>
              </a:lnSpc>
            </a:pPr>
            <a:r>
              <a:rPr lang="en-US" sz="2650" dirty="0">
                <a:solidFill>
                  <a:srgbClr val="191824"/>
                </a:solidFill>
                <a:latin typeface="HK Grotesk Medium"/>
              </a:rPr>
              <a:t>In the transpose graph, connect 2-&gt;5</a:t>
            </a:r>
          </a:p>
          <a:p>
            <a:pPr>
              <a:lnSpc>
                <a:spcPts val="3445"/>
              </a:lnSpc>
            </a:pPr>
            <a:endParaRPr lang="en-US" sz="2650" dirty="0">
              <a:solidFill>
                <a:srgbClr val="191824"/>
              </a:solidFill>
              <a:latin typeface="HK Grotesk Medium"/>
            </a:endParaRPr>
          </a:p>
          <a:p>
            <a:pPr>
              <a:lnSpc>
                <a:spcPts val="3445"/>
              </a:lnSpc>
            </a:pPr>
            <a:r>
              <a:rPr lang="en-US" sz="2650" dirty="0">
                <a:solidFill>
                  <a:srgbClr val="191824"/>
                </a:solidFill>
                <a:latin typeface="HK Grotesk Medium"/>
              </a:rPr>
              <a:t>Step 2: Input is -1 +3</a:t>
            </a:r>
          </a:p>
          <a:p>
            <a:pPr>
              <a:lnSpc>
                <a:spcPts val="3445"/>
              </a:lnSpc>
            </a:pPr>
            <a:r>
              <a:rPr lang="en-US" sz="2650" dirty="0">
                <a:solidFill>
                  <a:srgbClr val="191824"/>
                </a:solidFill>
                <a:latin typeface="HK Grotesk Medium"/>
              </a:rPr>
              <a:t>In the normal graph , connect 2-&gt;6</a:t>
            </a:r>
          </a:p>
          <a:p>
            <a:pPr>
              <a:lnSpc>
                <a:spcPts val="3445"/>
              </a:lnSpc>
            </a:pPr>
            <a:r>
              <a:rPr lang="en-US" sz="2650" dirty="0">
                <a:solidFill>
                  <a:srgbClr val="191824"/>
                </a:solidFill>
                <a:latin typeface="HK Grotesk Medium"/>
              </a:rPr>
              <a:t>In the transpose graph connect  6-&gt;2</a:t>
            </a:r>
          </a:p>
          <a:p>
            <a:pPr>
              <a:lnSpc>
                <a:spcPts val="3445"/>
              </a:lnSpc>
            </a:pPr>
            <a:r>
              <a:rPr lang="en-US" sz="2650" dirty="0">
                <a:solidFill>
                  <a:srgbClr val="191824"/>
                </a:solidFill>
                <a:latin typeface="HK Grotesk Medium"/>
              </a:rPr>
              <a:t>In the normal graph, connect 7-&gt;3</a:t>
            </a:r>
          </a:p>
          <a:p>
            <a:pPr>
              <a:lnSpc>
                <a:spcPts val="3445"/>
              </a:lnSpc>
            </a:pPr>
            <a:r>
              <a:rPr lang="en-US" sz="2650" dirty="0">
                <a:solidFill>
                  <a:srgbClr val="191824"/>
                </a:solidFill>
                <a:latin typeface="HK Grotesk Medium"/>
              </a:rPr>
              <a:t>In the transpose graph, connect 3-&gt;7</a:t>
            </a:r>
          </a:p>
          <a:p>
            <a:pPr>
              <a:lnSpc>
                <a:spcPts val="3445"/>
              </a:lnSpc>
            </a:pPr>
            <a:endParaRPr lang="en-US" sz="2650" dirty="0">
              <a:solidFill>
                <a:srgbClr val="191824"/>
              </a:solidFill>
              <a:latin typeface="HK Grotesk Medium"/>
            </a:endParaRPr>
          </a:p>
          <a:p>
            <a:pPr>
              <a:lnSpc>
                <a:spcPts val="3445"/>
              </a:lnSpc>
            </a:pPr>
            <a:r>
              <a:rPr lang="en-US" sz="2650" dirty="0">
                <a:solidFill>
                  <a:srgbClr val="191824"/>
                </a:solidFill>
                <a:latin typeface="HK Grotesk Medium"/>
              </a:rPr>
              <a:t>Step 3 : Input is +4 -2</a:t>
            </a:r>
          </a:p>
          <a:p>
            <a:pPr>
              <a:lnSpc>
                <a:spcPts val="3445"/>
              </a:lnSpc>
            </a:pPr>
            <a:r>
              <a:rPr lang="en-US" sz="2650" dirty="0">
                <a:solidFill>
                  <a:srgbClr val="191824"/>
                </a:solidFill>
                <a:latin typeface="HK Grotesk Medium"/>
              </a:rPr>
              <a:t>In the normal graph , connect 9-&gt;5</a:t>
            </a:r>
          </a:p>
          <a:p>
            <a:pPr>
              <a:lnSpc>
                <a:spcPts val="3445"/>
              </a:lnSpc>
            </a:pPr>
            <a:r>
              <a:rPr lang="en-US" sz="2650" dirty="0">
                <a:solidFill>
                  <a:srgbClr val="191824"/>
                </a:solidFill>
                <a:latin typeface="HK Grotesk Medium"/>
              </a:rPr>
              <a:t>In the transpose graph connect 5-&gt;9</a:t>
            </a:r>
          </a:p>
          <a:p>
            <a:pPr>
              <a:lnSpc>
                <a:spcPts val="3445"/>
              </a:lnSpc>
            </a:pPr>
            <a:r>
              <a:rPr lang="en-US" sz="2650" dirty="0">
                <a:solidFill>
                  <a:srgbClr val="191824"/>
                </a:solidFill>
                <a:latin typeface="HK Grotesk Medium"/>
              </a:rPr>
              <a:t>In the normal graph, connect 4-&gt;8</a:t>
            </a:r>
          </a:p>
          <a:p>
            <a:pPr>
              <a:lnSpc>
                <a:spcPts val="3445"/>
              </a:lnSpc>
            </a:pPr>
            <a:r>
              <a:rPr lang="en-US" sz="2650" dirty="0">
                <a:solidFill>
                  <a:srgbClr val="191824"/>
                </a:solidFill>
                <a:latin typeface="HK Grotesk Medium"/>
              </a:rPr>
              <a:t>In the transpose graph, connect 8-&gt;4</a:t>
            </a:r>
          </a:p>
          <a:p>
            <a:pPr>
              <a:lnSpc>
                <a:spcPts val="3445"/>
              </a:lnSpc>
            </a:pPr>
            <a:endParaRPr lang="en-US" sz="2650" dirty="0">
              <a:solidFill>
                <a:srgbClr val="191824"/>
              </a:solidFill>
              <a:latin typeface="HK Grotesk Medium"/>
            </a:endParaRPr>
          </a:p>
          <a:p>
            <a:pPr>
              <a:lnSpc>
                <a:spcPts val="3445"/>
              </a:lnSpc>
            </a:pPr>
            <a:r>
              <a:rPr lang="en-US" sz="2650" dirty="0">
                <a:solidFill>
                  <a:srgbClr val="191824"/>
                </a:solidFill>
                <a:latin typeface="HK Grotesk Medium"/>
              </a:rPr>
              <a:t>Therefore the graph is:</a:t>
            </a:r>
          </a:p>
          <a:p>
            <a:pPr marL="286135" lvl="1">
              <a:lnSpc>
                <a:spcPts val="3445"/>
              </a:lnSpc>
            </a:pPr>
            <a:r>
              <a:rPr lang="en-US" sz="2650" dirty="0">
                <a:solidFill>
                  <a:srgbClr val="191824"/>
                </a:solidFill>
                <a:latin typeface="HK Grotesk Medium"/>
              </a:rPr>
              <a:t>  7-&gt;3-&gt;4-&gt;8</a:t>
            </a:r>
          </a:p>
          <a:p>
            <a:pPr marL="286135" lvl="1">
              <a:lnSpc>
                <a:spcPts val="3445"/>
              </a:lnSpc>
              <a:spcBef>
                <a:spcPct val="0"/>
              </a:spcBef>
            </a:pPr>
            <a:r>
              <a:rPr lang="en-US" sz="2650" dirty="0">
                <a:solidFill>
                  <a:srgbClr val="191824"/>
                </a:solidFill>
                <a:latin typeface="HK Grotesk Medium"/>
              </a:rPr>
              <a:t>  9-&gt;5-&gt;2-&gt;6</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grpSp>
        <p:nvGrpSpPr>
          <p:cNvPr id="3" name="Group 3"/>
          <p:cNvGrpSpPr/>
          <p:nvPr/>
        </p:nvGrpSpPr>
        <p:grpSpPr>
          <a:xfrm>
            <a:off x="4011898" y="1799713"/>
            <a:ext cx="770594" cy="770594"/>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5" name="Group 5"/>
          <p:cNvGrpSpPr/>
          <p:nvPr/>
        </p:nvGrpSpPr>
        <p:grpSpPr>
          <a:xfrm>
            <a:off x="4782492" y="2786701"/>
            <a:ext cx="770594" cy="770594"/>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7" name="Group 7"/>
          <p:cNvGrpSpPr/>
          <p:nvPr/>
        </p:nvGrpSpPr>
        <p:grpSpPr>
          <a:xfrm>
            <a:off x="5839104" y="1799713"/>
            <a:ext cx="770594" cy="770594"/>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9" name="Group 9"/>
          <p:cNvGrpSpPr/>
          <p:nvPr/>
        </p:nvGrpSpPr>
        <p:grpSpPr>
          <a:xfrm>
            <a:off x="6609698" y="2786701"/>
            <a:ext cx="770594" cy="77059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11" name="AutoShape 11"/>
          <p:cNvSpPr/>
          <p:nvPr/>
        </p:nvSpPr>
        <p:spPr>
          <a:xfrm rot="3118924">
            <a:off x="4639487" y="2639964"/>
            <a:ext cx="286010" cy="0"/>
          </a:xfrm>
          <a:prstGeom prst="line">
            <a:avLst/>
          </a:prstGeom>
          <a:ln w="38100" cap="rnd">
            <a:solidFill>
              <a:srgbClr val="000000"/>
            </a:solidFill>
            <a:prstDash val="solid"/>
            <a:headEnd type="none" w="sm" len="sm"/>
            <a:tailEnd type="triangle" w="lg" len="med"/>
          </a:ln>
        </p:spPr>
      </p:sp>
      <p:sp>
        <p:nvSpPr>
          <p:cNvPr id="12" name="AutoShape 12"/>
          <p:cNvSpPr/>
          <p:nvPr/>
        </p:nvSpPr>
        <p:spPr>
          <a:xfrm rot="3118924">
            <a:off x="6466693" y="2674869"/>
            <a:ext cx="286010" cy="0"/>
          </a:xfrm>
          <a:prstGeom prst="line">
            <a:avLst/>
          </a:prstGeom>
          <a:ln w="38100" cap="rnd">
            <a:solidFill>
              <a:srgbClr val="000000"/>
            </a:solidFill>
            <a:prstDash val="solid"/>
            <a:headEnd type="none" w="sm" len="sm"/>
            <a:tailEnd type="triangle" w="lg" len="med"/>
          </a:ln>
        </p:spPr>
      </p:sp>
      <p:sp>
        <p:nvSpPr>
          <p:cNvPr id="13" name="AutoShape 13"/>
          <p:cNvSpPr/>
          <p:nvPr/>
        </p:nvSpPr>
        <p:spPr>
          <a:xfrm rot="-2877860">
            <a:off x="5584682" y="2669553"/>
            <a:ext cx="286010" cy="0"/>
          </a:xfrm>
          <a:prstGeom prst="line">
            <a:avLst/>
          </a:prstGeom>
          <a:ln w="38100" cap="rnd">
            <a:solidFill>
              <a:srgbClr val="000000"/>
            </a:solidFill>
            <a:prstDash val="solid"/>
            <a:headEnd type="none" w="sm" len="sm"/>
            <a:tailEnd type="triangle" w="lg" len="med"/>
          </a:ln>
        </p:spPr>
      </p:sp>
      <p:grpSp>
        <p:nvGrpSpPr>
          <p:cNvPr id="14" name="Group 14"/>
          <p:cNvGrpSpPr/>
          <p:nvPr/>
        </p:nvGrpSpPr>
        <p:grpSpPr>
          <a:xfrm>
            <a:off x="9891136" y="1799713"/>
            <a:ext cx="3784790" cy="1757582"/>
            <a:chOff x="0" y="0"/>
            <a:chExt cx="5046387" cy="2343443"/>
          </a:xfrm>
        </p:grpSpPr>
        <p:grpSp>
          <p:nvGrpSpPr>
            <p:cNvPr id="15" name="Group 15"/>
            <p:cNvGrpSpPr/>
            <p:nvPr/>
          </p:nvGrpSpPr>
          <p:grpSpPr>
            <a:xfrm rot="-10800000">
              <a:off x="3741331" y="1315984"/>
              <a:ext cx="1027459" cy="1027459"/>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7" name="Group 17"/>
            <p:cNvGrpSpPr/>
            <p:nvPr/>
          </p:nvGrpSpPr>
          <p:grpSpPr>
            <a:xfrm rot="-10800000">
              <a:off x="2713872" y="0"/>
              <a:ext cx="1027459" cy="1027459"/>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9" name="Group 19"/>
            <p:cNvGrpSpPr/>
            <p:nvPr/>
          </p:nvGrpSpPr>
          <p:grpSpPr>
            <a:xfrm rot="-10800000">
              <a:off x="1305056" y="1315984"/>
              <a:ext cx="1027459" cy="1027459"/>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21" name="Group 21"/>
            <p:cNvGrpSpPr/>
            <p:nvPr/>
          </p:nvGrpSpPr>
          <p:grpSpPr>
            <a:xfrm rot="-10800000">
              <a:off x="277597" y="0"/>
              <a:ext cx="1027459" cy="1027459"/>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23" name="AutoShape 23"/>
            <p:cNvSpPr/>
            <p:nvPr/>
          </p:nvSpPr>
          <p:spPr>
            <a:xfrm rot="-7681075">
              <a:off x="3550657" y="1166875"/>
              <a:ext cx="381347" cy="0"/>
            </a:xfrm>
            <a:prstGeom prst="line">
              <a:avLst/>
            </a:prstGeom>
            <a:ln w="51944" cap="rnd">
              <a:solidFill>
                <a:srgbClr val="000000"/>
              </a:solidFill>
              <a:prstDash val="solid"/>
              <a:headEnd type="none" w="sm" len="sm"/>
              <a:tailEnd type="triangle" w="lg" len="med"/>
            </a:ln>
          </p:spPr>
        </p:sp>
        <p:sp>
          <p:nvSpPr>
            <p:cNvPr id="24" name="AutoShape 24"/>
            <p:cNvSpPr/>
            <p:nvPr/>
          </p:nvSpPr>
          <p:spPr>
            <a:xfrm rot="-7681075">
              <a:off x="1114383" y="1120334"/>
              <a:ext cx="381347" cy="0"/>
            </a:xfrm>
            <a:prstGeom prst="line">
              <a:avLst/>
            </a:prstGeom>
            <a:ln w="51944" cap="rnd">
              <a:solidFill>
                <a:srgbClr val="000000"/>
              </a:solidFill>
              <a:prstDash val="solid"/>
              <a:headEnd type="none" w="sm" len="sm"/>
              <a:tailEnd type="triangle" w="lg" len="med"/>
            </a:ln>
          </p:spPr>
        </p:sp>
        <p:sp>
          <p:nvSpPr>
            <p:cNvPr id="25" name="AutoShape 25"/>
            <p:cNvSpPr/>
            <p:nvPr/>
          </p:nvSpPr>
          <p:spPr>
            <a:xfrm rot="7922139">
              <a:off x="2290398" y="1127422"/>
              <a:ext cx="381347" cy="0"/>
            </a:xfrm>
            <a:prstGeom prst="line">
              <a:avLst/>
            </a:prstGeom>
            <a:ln w="51944" cap="rnd">
              <a:solidFill>
                <a:srgbClr val="000000"/>
              </a:solidFill>
              <a:prstDash val="solid"/>
              <a:headEnd type="none" w="sm" len="sm"/>
              <a:tailEnd type="triangle" w="lg" len="med"/>
            </a:ln>
          </p:spPr>
        </p:sp>
        <p:sp>
          <p:nvSpPr>
            <p:cNvPr id="26" name="TextBox 26"/>
            <p:cNvSpPr txBox="1"/>
            <p:nvPr/>
          </p:nvSpPr>
          <p:spPr>
            <a:xfrm>
              <a:off x="3463733" y="1583481"/>
              <a:ext cx="1582653" cy="482940"/>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9</a:t>
              </a:r>
            </a:p>
          </p:txBody>
        </p:sp>
        <p:sp>
          <p:nvSpPr>
            <p:cNvPr id="27" name="TextBox 27"/>
            <p:cNvSpPr txBox="1"/>
            <p:nvPr/>
          </p:nvSpPr>
          <p:spPr>
            <a:xfrm>
              <a:off x="2436275" y="267497"/>
              <a:ext cx="1582653" cy="482940"/>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5</a:t>
              </a:r>
            </a:p>
          </p:txBody>
        </p:sp>
        <p:sp>
          <p:nvSpPr>
            <p:cNvPr id="28" name="TextBox 28"/>
            <p:cNvSpPr txBox="1"/>
            <p:nvPr/>
          </p:nvSpPr>
          <p:spPr>
            <a:xfrm>
              <a:off x="1027459" y="1583481"/>
              <a:ext cx="1582653" cy="482940"/>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2</a:t>
              </a:r>
            </a:p>
          </p:txBody>
        </p:sp>
        <p:sp>
          <p:nvSpPr>
            <p:cNvPr id="29" name="TextBox 29"/>
            <p:cNvSpPr txBox="1"/>
            <p:nvPr/>
          </p:nvSpPr>
          <p:spPr>
            <a:xfrm>
              <a:off x="0" y="267497"/>
              <a:ext cx="1582653" cy="482940"/>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6</a:t>
              </a:r>
            </a:p>
          </p:txBody>
        </p:sp>
      </p:grpSp>
      <p:grpSp>
        <p:nvGrpSpPr>
          <p:cNvPr id="30" name="Group 30"/>
          <p:cNvGrpSpPr/>
          <p:nvPr/>
        </p:nvGrpSpPr>
        <p:grpSpPr>
          <a:xfrm>
            <a:off x="8914144" y="3349529"/>
            <a:ext cx="770594" cy="770594"/>
            <a:chOff x="0" y="0"/>
            <a:chExt cx="6350000" cy="6350000"/>
          </a:xfrm>
        </p:grpSpPr>
        <p:sp>
          <p:nvSpPr>
            <p:cNvPr id="31" name="Freeform 3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32" name="Group 32"/>
          <p:cNvGrpSpPr/>
          <p:nvPr/>
        </p:nvGrpSpPr>
        <p:grpSpPr>
          <a:xfrm>
            <a:off x="7727154" y="3912356"/>
            <a:ext cx="1186990" cy="770594"/>
            <a:chOff x="0" y="0"/>
            <a:chExt cx="1582653" cy="1027459"/>
          </a:xfrm>
        </p:grpSpPr>
        <p:grpSp>
          <p:nvGrpSpPr>
            <p:cNvPr id="33" name="Group 33"/>
            <p:cNvGrpSpPr/>
            <p:nvPr/>
          </p:nvGrpSpPr>
          <p:grpSpPr>
            <a:xfrm>
              <a:off x="277597" y="0"/>
              <a:ext cx="1027459" cy="1027459"/>
              <a:chOff x="0" y="0"/>
              <a:chExt cx="6350000" cy="6350000"/>
            </a:xfrm>
          </p:grpSpPr>
          <p:sp>
            <p:nvSpPr>
              <p:cNvPr id="34" name="Freeform 3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35" name="TextBox 35"/>
            <p:cNvSpPr txBox="1"/>
            <p:nvPr/>
          </p:nvSpPr>
          <p:spPr>
            <a:xfrm>
              <a:off x="0" y="267497"/>
              <a:ext cx="1582653" cy="482940"/>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10</a:t>
              </a:r>
            </a:p>
          </p:txBody>
        </p:sp>
      </p:grpSp>
      <p:pic>
        <p:nvPicPr>
          <p:cNvPr id="36" name="Picture 36"/>
          <p:cNvPicPr>
            <a:picLocks noChangeAspect="1"/>
          </p:cNvPicPr>
          <p:nvPr/>
        </p:nvPicPr>
        <p:blipFill>
          <a:blip r:embed="rId3"/>
          <a:srcRect/>
          <a:stretch>
            <a:fillRect/>
          </a:stretch>
        </p:blipFill>
        <p:spPr>
          <a:xfrm>
            <a:off x="3495774" y="6332306"/>
            <a:ext cx="10836740" cy="3339771"/>
          </a:xfrm>
          <a:prstGeom prst="rect">
            <a:avLst/>
          </a:prstGeom>
        </p:spPr>
      </p:pic>
      <p:sp>
        <p:nvSpPr>
          <p:cNvPr id="37" name="TextBox 37"/>
          <p:cNvSpPr txBox="1"/>
          <p:nvPr/>
        </p:nvSpPr>
        <p:spPr>
          <a:xfrm>
            <a:off x="1028700" y="1000125"/>
            <a:ext cx="16546269" cy="450215"/>
          </a:xfrm>
          <a:prstGeom prst="rect">
            <a:avLst/>
          </a:prstGeom>
        </p:spPr>
        <p:txBody>
          <a:bodyPr lIns="0" tIns="0" rIns="0" bIns="0" rtlCol="0" anchor="t">
            <a:spAutoFit/>
          </a:bodyPr>
          <a:lstStyle/>
          <a:p>
            <a:pPr marL="0" lvl="0" indent="0">
              <a:lnSpc>
                <a:spcPts val="3639"/>
              </a:lnSpc>
              <a:spcBef>
                <a:spcPct val="0"/>
              </a:spcBef>
            </a:pPr>
            <a:r>
              <a:rPr lang="en-US" sz="2799">
                <a:solidFill>
                  <a:srgbClr val="191824"/>
                </a:solidFill>
                <a:latin typeface="HK Grotesk Medium"/>
              </a:rPr>
              <a:t>By scaling the nodes to avoid Negative values, we get:</a:t>
            </a:r>
          </a:p>
        </p:txBody>
      </p:sp>
      <p:sp>
        <p:nvSpPr>
          <p:cNvPr id="38" name="TextBox 38"/>
          <p:cNvSpPr txBox="1"/>
          <p:nvPr/>
        </p:nvSpPr>
        <p:spPr>
          <a:xfrm>
            <a:off x="3803700" y="1997955"/>
            <a:ext cx="1186990" cy="364586"/>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7</a:t>
            </a:r>
          </a:p>
        </p:txBody>
      </p:sp>
      <p:sp>
        <p:nvSpPr>
          <p:cNvPr id="39" name="TextBox 39"/>
          <p:cNvSpPr txBox="1"/>
          <p:nvPr/>
        </p:nvSpPr>
        <p:spPr>
          <a:xfrm>
            <a:off x="4540697" y="2984943"/>
            <a:ext cx="1186990" cy="364586"/>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3</a:t>
            </a:r>
          </a:p>
        </p:txBody>
      </p:sp>
      <p:sp>
        <p:nvSpPr>
          <p:cNvPr id="40" name="TextBox 40"/>
          <p:cNvSpPr txBox="1"/>
          <p:nvPr/>
        </p:nvSpPr>
        <p:spPr>
          <a:xfrm>
            <a:off x="5630906" y="1997955"/>
            <a:ext cx="1186990" cy="364586"/>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4</a:t>
            </a:r>
          </a:p>
        </p:txBody>
      </p:sp>
      <p:sp>
        <p:nvSpPr>
          <p:cNvPr id="41" name="TextBox 41"/>
          <p:cNvSpPr txBox="1"/>
          <p:nvPr/>
        </p:nvSpPr>
        <p:spPr>
          <a:xfrm>
            <a:off x="6401500" y="2984943"/>
            <a:ext cx="1186990" cy="364586"/>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8</a:t>
            </a:r>
          </a:p>
        </p:txBody>
      </p:sp>
      <p:sp>
        <p:nvSpPr>
          <p:cNvPr id="42" name="TextBox 42"/>
          <p:cNvSpPr txBox="1"/>
          <p:nvPr/>
        </p:nvSpPr>
        <p:spPr>
          <a:xfrm>
            <a:off x="8705946" y="3547770"/>
            <a:ext cx="1186990" cy="364586"/>
          </a:xfrm>
          <a:prstGeom prst="rect">
            <a:avLst/>
          </a:prstGeom>
        </p:spPr>
        <p:txBody>
          <a:bodyPr lIns="0" tIns="0" rIns="0" bIns="0" rtlCol="0" anchor="t">
            <a:spAutoFit/>
          </a:bodyPr>
          <a:lstStyle/>
          <a:p>
            <a:pPr algn="ctr">
              <a:lnSpc>
                <a:spcPts val="2795"/>
              </a:lnSpc>
            </a:pPr>
            <a:r>
              <a:rPr lang="en-US" sz="2329">
                <a:solidFill>
                  <a:srgbClr val="FFFFFF"/>
                </a:solidFill>
                <a:latin typeface="HK Grotesk Medium"/>
              </a:rPr>
              <a:t>11</a:t>
            </a:r>
          </a:p>
        </p:txBody>
      </p:sp>
      <p:sp>
        <p:nvSpPr>
          <p:cNvPr id="43" name="TextBox 43"/>
          <p:cNvSpPr txBox="1"/>
          <p:nvPr/>
        </p:nvSpPr>
        <p:spPr>
          <a:xfrm>
            <a:off x="1295402" y="5143500"/>
            <a:ext cx="14050495" cy="812800"/>
          </a:xfrm>
          <a:prstGeom prst="rect">
            <a:avLst/>
          </a:prstGeom>
        </p:spPr>
        <p:txBody>
          <a:bodyPr lIns="0" tIns="0" rIns="0" bIns="0" rtlCol="0" anchor="t">
            <a:spAutoFit/>
          </a:bodyPr>
          <a:lstStyle/>
          <a:p>
            <a:pPr>
              <a:lnSpc>
                <a:spcPts val="3240"/>
              </a:lnSpc>
              <a:spcBef>
                <a:spcPct val="0"/>
              </a:spcBef>
            </a:pPr>
            <a:r>
              <a:rPr lang="en-US" sz="2700">
                <a:solidFill>
                  <a:srgbClr val="000000"/>
                </a:solidFill>
                <a:latin typeface="HK Grotesk Medium"/>
              </a:rPr>
              <a:t>Nodes 10, 11 are not picked by any family and hence are unused. Now marking All the SCC Numbers of the nodes:</a:t>
            </a:r>
          </a:p>
        </p:txBody>
      </p:sp>
      <p:sp>
        <p:nvSpPr>
          <p:cNvPr id="44" name="TextBox 4">
            <a:extLst>
              <a:ext uri="{FF2B5EF4-FFF2-40B4-BE49-F238E27FC236}">
                <a16:creationId xmlns:a16="http://schemas.microsoft.com/office/drawing/2014/main" id="{4BA259FE-DAF4-47E3-B0C1-BB6CD1669C86}"/>
              </a:ext>
            </a:extLst>
          </p:cNvPr>
          <p:cNvSpPr txBox="1"/>
          <p:nvPr/>
        </p:nvSpPr>
        <p:spPr>
          <a:xfrm>
            <a:off x="160236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sp>
        <p:nvSpPr>
          <p:cNvPr id="2" name="TextBox 2"/>
          <p:cNvSpPr txBox="1"/>
          <p:nvPr/>
        </p:nvSpPr>
        <p:spPr>
          <a:xfrm>
            <a:off x="1659300" y="1514475"/>
            <a:ext cx="14969401" cy="7248525"/>
          </a:xfrm>
          <a:prstGeom prst="rect">
            <a:avLst/>
          </a:prstGeom>
        </p:spPr>
        <p:txBody>
          <a:bodyPr lIns="0" tIns="0" rIns="0" bIns="0" rtlCol="0" anchor="t">
            <a:spAutoFit/>
          </a:bodyPr>
          <a:lstStyle/>
          <a:p>
            <a:pPr>
              <a:lnSpc>
                <a:spcPts val="3839"/>
              </a:lnSpc>
              <a:spcBef>
                <a:spcPct val="0"/>
              </a:spcBef>
            </a:pPr>
            <a:r>
              <a:rPr lang="en-US" sz="3199" dirty="0">
                <a:solidFill>
                  <a:srgbClr val="000000"/>
                </a:solidFill>
                <a:latin typeface="HK Grotesk Medium"/>
              </a:rPr>
              <a:t>Now for the most important part. If we take the above graph or any Directed Graph and represent each Strongly Connected Component by a single node, we get a Directed Acyclic Graph (DAG). Due to the manner </a:t>
            </a:r>
            <a:r>
              <a:rPr lang="en-US" sz="3199" dirty="0" err="1">
                <a:solidFill>
                  <a:srgbClr val="000000"/>
                </a:solidFill>
                <a:latin typeface="HK Grotesk Medium"/>
              </a:rPr>
              <a:t>Kosaraju’s</a:t>
            </a:r>
            <a:r>
              <a:rPr lang="en-US" sz="3199" dirty="0">
                <a:solidFill>
                  <a:srgbClr val="000000"/>
                </a:solidFill>
                <a:latin typeface="HK Grotesk Medium"/>
              </a:rPr>
              <a:t> Algorithm is applied the resulting condensation graph with each SCC number is obtained in topological order.</a:t>
            </a:r>
          </a:p>
          <a:p>
            <a:pPr>
              <a:lnSpc>
                <a:spcPts val="3839"/>
              </a:lnSpc>
              <a:spcBef>
                <a:spcPct val="0"/>
              </a:spcBef>
            </a:pPr>
            <a:r>
              <a:rPr lang="en-US" sz="3199" dirty="0">
                <a:solidFill>
                  <a:srgbClr val="000000"/>
                </a:solidFill>
                <a:latin typeface="HK Grotesk Medium"/>
              </a:rPr>
              <a:t>Since topological order is actually like a dependency order, hence we experimented with the SCC number of the positive and negative values of a certain node and we found out that:</a:t>
            </a:r>
          </a:p>
          <a:p>
            <a:pPr>
              <a:lnSpc>
                <a:spcPts val="3839"/>
              </a:lnSpc>
              <a:spcBef>
                <a:spcPct val="0"/>
              </a:spcBef>
            </a:pPr>
            <a:r>
              <a:rPr lang="en-US" sz="3199" dirty="0">
                <a:solidFill>
                  <a:srgbClr val="000000"/>
                </a:solidFill>
                <a:latin typeface="HK Grotesk Medium"/>
              </a:rPr>
              <a:t>If SCC[a] &gt; SCC[-a], it is better to include the specific node in our final distribution, else we do not include this node in our final distribution.</a:t>
            </a:r>
          </a:p>
          <a:p>
            <a:pPr>
              <a:lnSpc>
                <a:spcPts val="3839"/>
              </a:lnSpc>
              <a:spcBef>
                <a:spcPct val="0"/>
              </a:spcBef>
            </a:pPr>
            <a:r>
              <a:rPr lang="en-US" sz="3199" dirty="0">
                <a:solidFill>
                  <a:srgbClr val="000000"/>
                </a:solidFill>
                <a:latin typeface="HK Grotesk Medium"/>
              </a:rPr>
              <a:t>We just need to set a value to an element there (the first component in topological order) and propagate it (according to the logical implication operation and to the fact that if a = True you must set -a = False). If we try to propagate to an element that already has a true or false value (and it doesn't clash with the one we’re trying to set) we can simply skip it, because it means we’ve already propagated from it.</a:t>
            </a:r>
          </a:p>
        </p:txBody>
      </p:sp>
      <p:sp>
        <p:nvSpPr>
          <p:cNvPr id="3" name="TextBox 4">
            <a:extLst>
              <a:ext uri="{FF2B5EF4-FFF2-40B4-BE49-F238E27FC236}">
                <a16:creationId xmlns:a16="http://schemas.microsoft.com/office/drawing/2014/main" id="{A693CE71-31B7-4908-838C-066D45C3B222}"/>
              </a:ext>
            </a:extLst>
          </p:cNvPr>
          <p:cNvSpPr txBox="1"/>
          <p:nvPr/>
        </p:nvSpPr>
        <p:spPr>
          <a:xfrm>
            <a:off x="160236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1098353" y="2840713"/>
            <a:ext cx="15163800" cy="6015045"/>
          </a:xfrm>
          <a:prstGeom prst="rect">
            <a:avLst/>
          </a:prstGeom>
        </p:spPr>
        <p:txBody>
          <a:bodyPr wrap="square" lIns="0" tIns="0" rIns="0" bIns="0" rtlCol="0" anchor="t">
            <a:spAutoFit/>
          </a:bodyPr>
          <a:lstStyle/>
          <a:p>
            <a:pPr>
              <a:lnSpc>
                <a:spcPts val="4679"/>
              </a:lnSpc>
            </a:pPr>
            <a:r>
              <a:rPr lang="en-US" sz="3600" dirty="0">
                <a:solidFill>
                  <a:srgbClr val="191824"/>
                </a:solidFill>
                <a:latin typeface="HK Grotesk Medium" panose="020B0604020202020204" charset="0"/>
              </a:rPr>
              <a:t>Through this project, we have managed to reduce the time complexity of such tasks from O (2^mn) to O( </a:t>
            </a:r>
            <a:r>
              <a:rPr lang="en-US" sz="3600" dirty="0" err="1">
                <a:solidFill>
                  <a:srgbClr val="191824"/>
                </a:solidFill>
                <a:latin typeface="HK Grotesk Medium" panose="020B0604020202020204" charset="0"/>
              </a:rPr>
              <a:t>n+m</a:t>
            </a:r>
            <a:r>
              <a:rPr lang="en-US" sz="3600" dirty="0">
                <a:solidFill>
                  <a:srgbClr val="191824"/>
                </a:solidFill>
                <a:latin typeface="HK Grotesk Medium" panose="020B0604020202020204" charset="0"/>
              </a:rPr>
              <a:t> ), which is a huge improvement. </a:t>
            </a:r>
          </a:p>
          <a:p>
            <a:pPr>
              <a:lnSpc>
                <a:spcPts val="4679"/>
              </a:lnSpc>
            </a:pPr>
            <a:r>
              <a:rPr lang="en-US" sz="3600" dirty="0">
                <a:solidFill>
                  <a:srgbClr val="191824"/>
                </a:solidFill>
                <a:latin typeface="HK Grotesk Medium" panose="020B0604020202020204" charset="0"/>
              </a:rPr>
              <a:t>Original time complexity, derived from the brute force approach, becomes exponential. Consider the 2 given options for all m choices, which makes the total number of possible priority arrangements 2^m. Now, since we have to make a total of n iterations for all n entities, checking to see if their priorities are met, we come to the expression (2^mn). </a:t>
            </a:r>
          </a:p>
          <a:p>
            <a:pPr marL="0" lvl="0" indent="0">
              <a:lnSpc>
                <a:spcPts val="4679"/>
              </a:lnSpc>
              <a:spcBef>
                <a:spcPct val="0"/>
              </a:spcBef>
            </a:pPr>
            <a:r>
              <a:rPr lang="en-US" sz="3600" dirty="0">
                <a:solidFill>
                  <a:srgbClr val="191824"/>
                </a:solidFill>
                <a:latin typeface="HK Grotesk Medium" panose="020B0604020202020204" charset="0"/>
              </a:rPr>
              <a:t>On the other hand, in our case, since we are doing a DFS call on a graph built by modelling these choices, entities and priorities, we can solve the same problem in O( </a:t>
            </a:r>
            <a:r>
              <a:rPr lang="en-US" sz="3600" dirty="0" err="1">
                <a:solidFill>
                  <a:srgbClr val="191824"/>
                </a:solidFill>
                <a:latin typeface="HK Grotesk Medium" panose="020B0604020202020204" charset="0"/>
              </a:rPr>
              <a:t>n+m</a:t>
            </a:r>
            <a:r>
              <a:rPr lang="en-US" sz="3600" dirty="0">
                <a:solidFill>
                  <a:srgbClr val="191824"/>
                </a:solidFill>
                <a:latin typeface="HK Grotesk Medium" panose="020B0604020202020204" charset="0"/>
              </a:rPr>
              <a:t> ).</a:t>
            </a:r>
          </a:p>
        </p:txBody>
      </p:sp>
      <p:sp>
        <p:nvSpPr>
          <p:cNvPr id="4" name="TextBox 4"/>
          <p:cNvSpPr txBox="1"/>
          <p:nvPr/>
        </p:nvSpPr>
        <p:spPr>
          <a:xfrm>
            <a:off x="1083113" y="833527"/>
            <a:ext cx="14902482" cy="1237614"/>
          </a:xfrm>
          <a:prstGeom prst="rect">
            <a:avLst/>
          </a:prstGeom>
        </p:spPr>
        <p:txBody>
          <a:bodyPr lIns="0" tIns="0" rIns="0" bIns="0" rtlCol="0" anchor="t">
            <a:spAutoFit/>
          </a:bodyPr>
          <a:lstStyle/>
          <a:p>
            <a:pPr algn="ctr">
              <a:lnSpc>
                <a:spcPts val="9569"/>
              </a:lnSpc>
            </a:pPr>
            <a:r>
              <a:rPr lang="en-US" sz="8699">
                <a:solidFill>
                  <a:srgbClr val="191824"/>
                </a:solidFill>
                <a:latin typeface="HK Grotesk Bold"/>
              </a:rPr>
              <a:t>TIME COMPLEXITY</a:t>
            </a:r>
          </a:p>
        </p:txBody>
      </p:sp>
      <p:sp>
        <p:nvSpPr>
          <p:cNvPr id="5" name="TextBox 5"/>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dirty="0">
                <a:solidFill>
                  <a:srgbClr val="191824"/>
                </a:solidFill>
                <a:latin typeface="HK Grotesk Medium"/>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20180" y="835002"/>
            <a:ext cx="9328276" cy="8616995"/>
          </a:xfrm>
          <a:prstGeom prst="rect">
            <a:avLst/>
          </a:prstGeom>
        </p:spPr>
      </p:pic>
      <p:sp>
        <p:nvSpPr>
          <p:cNvPr id="3" name="TextBox 3"/>
          <p:cNvSpPr txBox="1"/>
          <p:nvPr/>
        </p:nvSpPr>
        <p:spPr>
          <a:xfrm>
            <a:off x="12279282" y="949302"/>
            <a:ext cx="4980018" cy="8840469"/>
          </a:xfrm>
          <a:prstGeom prst="rect">
            <a:avLst/>
          </a:prstGeom>
        </p:spPr>
        <p:txBody>
          <a:bodyPr lIns="0" tIns="0" rIns="0" bIns="0" rtlCol="0" anchor="t">
            <a:spAutoFit/>
          </a:bodyPr>
          <a:lstStyle/>
          <a:p>
            <a:pPr algn="r">
              <a:lnSpc>
                <a:spcPts val="13859"/>
              </a:lnSpc>
            </a:pPr>
            <a:r>
              <a:rPr lang="en-US" sz="12599">
                <a:solidFill>
                  <a:srgbClr val="000000"/>
                </a:solidFill>
                <a:latin typeface="HK Grotesk Bold"/>
              </a:rPr>
              <a:t>Let's look at the code now!</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0" y="1028700"/>
            <a:ext cx="14956895" cy="846194"/>
          </a:xfrm>
          <a:prstGeom prst="rect">
            <a:avLst/>
          </a:prstGeom>
        </p:spPr>
        <p:txBody>
          <a:bodyPr lIns="0" tIns="0" rIns="0" bIns="0" rtlCol="0" anchor="t">
            <a:spAutoFit/>
          </a:bodyPr>
          <a:lstStyle/>
          <a:p>
            <a:pPr marL="1187449" lvl="1" indent="-593725">
              <a:lnSpc>
                <a:spcPts val="6599"/>
              </a:lnSpc>
              <a:buFont typeface="Arial"/>
              <a:buChar char="•"/>
            </a:pPr>
            <a:r>
              <a:rPr lang="en-US" sz="5499" b="1" dirty="0">
                <a:solidFill>
                  <a:srgbClr val="191824"/>
                </a:solidFill>
                <a:latin typeface="HK Grotesk Medium" panose="020B0604020202020204" charset="0"/>
              </a:rPr>
              <a:t>WHAT IS SATISFIABILITY?</a:t>
            </a:r>
          </a:p>
        </p:txBody>
      </p:sp>
      <p:sp>
        <p:nvSpPr>
          <p:cNvPr id="4" name="TextBox 4"/>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02</a:t>
            </a:r>
          </a:p>
        </p:txBody>
      </p:sp>
      <p:sp>
        <p:nvSpPr>
          <p:cNvPr id="5" name="TextBox 5"/>
          <p:cNvSpPr txBox="1"/>
          <p:nvPr/>
        </p:nvSpPr>
        <p:spPr>
          <a:xfrm>
            <a:off x="1028700" y="2051116"/>
            <a:ext cx="14956895" cy="1967230"/>
          </a:xfrm>
          <a:prstGeom prst="rect">
            <a:avLst/>
          </a:prstGeom>
        </p:spPr>
        <p:txBody>
          <a:bodyPr lIns="0" tIns="0" rIns="0" bIns="0" rtlCol="0" anchor="t">
            <a:spAutoFit/>
          </a:bodyPr>
          <a:lstStyle/>
          <a:p>
            <a:pPr>
              <a:lnSpc>
                <a:spcPts val="3919"/>
              </a:lnSpc>
            </a:pPr>
            <a:r>
              <a:rPr lang="en-US" sz="2799" dirty="0">
                <a:solidFill>
                  <a:srgbClr val="191824"/>
                </a:solidFill>
                <a:latin typeface="HK Grotesk Medium" panose="020B0604020202020204" charset="0"/>
              </a:rPr>
              <a:t>Satisfiability is one of the most elementary parts of Formal Logic. A formula or statement is said to be Satisfiable if there exists at least one such model wherein the given statement holds true. This is in sharp contrast to Validity where a statement is only valid if the statement holds true for all the models or interpretations.</a:t>
            </a:r>
          </a:p>
        </p:txBody>
      </p:sp>
      <p:sp>
        <p:nvSpPr>
          <p:cNvPr id="6" name="TextBox 6"/>
          <p:cNvSpPr txBox="1"/>
          <p:nvPr/>
        </p:nvSpPr>
        <p:spPr>
          <a:xfrm>
            <a:off x="0" y="4387850"/>
            <a:ext cx="17907000" cy="1557927"/>
          </a:xfrm>
          <a:prstGeom prst="rect">
            <a:avLst/>
          </a:prstGeom>
        </p:spPr>
        <p:txBody>
          <a:bodyPr wrap="square" lIns="0" tIns="0" rIns="0" bIns="0" rtlCol="0" anchor="t">
            <a:spAutoFit/>
          </a:bodyPr>
          <a:lstStyle/>
          <a:p>
            <a:pPr marL="1187449" lvl="1" indent="-593725">
              <a:lnSpc>
                <a:spcPts val="6049"/>
              </a:lnSpc>
              <a:buFont typeface="Arial"/>
              <a:buChar char="•"/>
            </a:pPr>
            <a:r>
              <a:rPr lang="en-US" sz="5499" b="1" dirty="0">
                <a:solidFill>
                  <a:srgbClr val="191824"/>
                </a:solidFill>
                <a:latin typeface="HK Grotesk Medium" panose="020B0604020202020204" charset="0"/>
              </a:rPr>
              <a:t>WHAT IS THE BOOLEAN SATISFIABILITY PROBLEM?</a:t>
            </a:r>
          </a:p>
        </p:txBody>
      </p:sp>
      <p:sp>
        <p:nvSpPr>
          <p:cNvPr id="7" name="TextBox 7"/>
          <p:cNvSpPr txBox="1"/>
          <p:nvPr/>
        </p:nvSpPr>
        <p:spPr>
          <a:xfrm>
            <a:off x="1028700" y="6269470"/>
            <a:ext cx="15274794" cy="3685496"/>
          </a:xfrm>
          <a:prstGeom prst="rect">
            <a:avLst/>
          </a:prstGeom>
        </p:spPr>
        <p:txBody>
          <a:bodyPr lIns="0" tIns="0" rIns="0" bIns="0" rtlCol="0" anchor="t">
            <a:spAutoFit/>
          </a:bodyPr>
          <a:lstStyle/>
          <a:p>
            <a:pPr>
              <a:lnSpc>
                <a:spcPts val="3639"/>
              </a:lnSpc>
            </a:pPr>
            <a:r>
              <a:rPr lang="en-US" sz="2799" dirty="0">
                <a:solidFill>
                  <a:srgbClr val="191824"/>
                </a:solidFill>
                <a:latin typeface="HK Grotesk Medium" panose="020B0604020202020204" charset="0"/>
              </a:rPr>
              <a:t>Also known as the K-Sat problem, The Boolean Satisfiability Problem aims to find a model or interpretation for a set of given statements such that the resultant is satisfiable. In other words, the system aims to find a set of values for the variables such that the given statement becomes true. </a:t>
            </a:r>
          </a:p>
          <a:p>
            <a:pPr>
              <a:lnSpc>
                <a:spcPts val="3639"/>
              </a:lnSpc>
            </a:pPr>
            <a:r>
              <a:rPr lang="en-US" sz="2799" dirty="0">
                <a:solidFill>
                  <a:srgbClr val="191824"/>
                </a:solidFill>
                <a:latin typeface="HK Grotesk Medium" panose="020B0604020202020204" charset="0"/>
              </a:rPr>
              <a:t>While the solution for this problem seems very intuitive to the human mind for smaller values, as the number of variables increases, the complexity shoots up exponentially, making the resolution highly complex.</a:t>
            </a:r>
          </a:p>
          <a:p>
            <a:pPr>
              <a:lnSpc>
                <a:spcPts val="3639"/>
              </a:lnSpc>
            </a:pPr>
            <a:endParaRPr lang="en-US" sz="2799" dirty="0">
              <a:solidFill>
                <a:srgbClr val="191824"/>
              </a:solidFill>
              <a:latin typeface="HK Grotesk Medium" panose="020B060402020202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C65765-07DF-4D5B-8EFE-0A6E7F9A76BA}"/>
              </a:ext>
            </a:extLst>
          </p:cNvPr>
          <p:cNvPicPr>
            <a:picLocks noChangeAspect="1"/>
          </p:cNvPicPr>
          <p:nvPr/>
        </p:nvPicPr>
        <p:blipFill>
          <a:blip r:embed="rId2"/>
          <a:stretch>
            <a:fillRect/>
          </a:stretch>
        </p:blipFill>
        <p:spPr>
          <a:xfrm>
            <a:off x="1752600" y="1314450"/>
            <a:ext cx="13587913" cy="7658100"/>
          </a:xfrm>
          <a:prstGeom prst="rect">
            <a:avLst/>
          </a:prstGeom>
        </p:spPr>
      </p:pic>
    </p:spTree>
    <p:extLst>
      <p:ext uri="{BB962C8B-B14F-4D97-AF65-F5344CB8AC3E}">
        <p14:creationId xmlns:p14="http://schemas.microsoft.com/office/powerpoint/2010/main" val="3406086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AutoShape 3"/>
          <p:cNvSpPr/>
          <p:nvPr/>
        </p:nvSpPr>
        <p:spPr>
          <a:xfrm>
            <a:off x="0" y="5143500"/>
            <a:ext cx="18288000" cy="5143500"/>
          </a:xfrm>
          <a:prstGeom prst="rect">
            <a:avLst/>
          </a:prstGeom>
          <a:solidFill>
            <a:srgbClr val="191824"/>
          </a:solidFill>
        </p:spPr>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414241" y="5631829"/>
            <a:ext cx="3870044" cy="3787805"/>
          </a:xfrm>
          <a:prstGeom prst="rect">
            <a:avLst/>
          </a:prstGeom>
        </p:spPr>
      </p:pic>
      <p:pic>
        <p:nvPicPr>
          <p:cNvPr id="5" name="Picture 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9460923" y="5468331"/>
            <a:ext cx="7315200" cy="3886200"/>
          </a:xfrm>
          <a:prstGeom prst="rect">
            <a:avLst/>
          </a:prstGeom>
        </p:spPr>
      </p:pic>
      <p:pic>
        <p:nvPicPr>
          <p:cNvPr id="6" name="Picture 6"/>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6454404" y="6912167"/>
            <a:ext cx="2689596" cy="1227128"/>
          </a:xfrm>
          <a:prstGeom prst="rect">
            <a:avLst/>
          </a:prstGeom>
        </p:spPr>
      </p:pic>
      <p:pic>
        <p:nvPicPr>
          <p:cNvPr id="7" name="Picture 7"/>
          <p:cNvPicPr>
            <a:picLocks noChangeAspect="1"/>
          </p:cNvPicPr>
          <p:nvPr/>
        </p:nvPicPr>
        <p:blipFill>
          <a:blip r:embed="rId9"/>
          <a:srcRect/>
          <a:stretch>
            <a:fillRect/>
          </a:stretch>
        </p:blipFill>
        <p:spPr>
          <a:xfrm>
            <a:off x="7799202" y="3940373"/>
            <a:ext cx="9841316" cy="745739"/>
          </a:xfrm>
          <a:prstGeom prst="rect">
            <a:avLst/>
          </a:prstGeom>
        </p:spPr>
      </p:pic>
      <p:sp>
        <p:nvSpPr>
          <p:cNvPr id="8" name="TextBox 8"/>
          <p:cNvSpPr txBox="1"/>
          <p:nvPr/>
        </p:nvSpPr>
        <p:spPr>
          <a:xfrm>
            <a:off x="522125" y="670065"/>
            <a:ext cx="6516575" cy="2582545"/>
          </a:xfrm>
          <a:prstGeom prst="rect">
            <a:avLst/>
          </a:prstGeom>
        </p:spPr>
        <p:txBody>
          <a:bodyPr lIns="0" tIns="0" rIns="0" bIns="0" rtlCol="0" anchor="t">
            <a:spAutoFit/>
          </a:bodyPr>
          <a:lstStyle/>
          <a:p>
            <a:pPr algn="r">
              <a:lnSpc>
                <a:spcPts val="6710"/>
              </a:lnSpc>
            </a:pPr>
            <a:r>
              <a:rPr lang="en-US" sz="6100" dirty="0">
                <a:solidFill>
                  <a:srgbClr val="191824"/>
                </a:solidFill>
                <a:latin typeface="HK Grotesk Bold"/>
              </a:rPr>
              <a:t>UNDERSTANDING K-SAT WITH AN EXAMPLE</a:t>
            </a:r>
          </a:p>
        </p:txBody>
      </p:sp>
      <p:sp>
        <p:nvSpPr>
          <p:cNvPr id="9" name="TextBox 9"/>
          <p:cNvSpPr txBox="1"/>
          <p:nvPr/>
        </p:nvSpPr>
        <p:spPr>
          <a:xfrm>
            <a:off x="7799202" y="481717"/>
            <a:ext cx="9841316" cy="3831525"/>
          </a:xfrm>
          <a:prstGeom prst="rect">
            <a:avLst/>
          </a:prstGeom>
        </p:spPr>
        <p:txBody>
          <a:bodyPr lIns="0" tIns="0" rIns="0" bIns="0" rtlCol="0" anchor="t">
            <a:spAutoFit/>
          </a:bodyPr>
          <a:lstStyle/>
          <a:p>
            <a:pPr>
              <a:lnSpc>
                <a:spcPts val="3020"/>
              </a:lnSpc>
            </a:pPr>
            <a:r>
              <a:rPr lang="en-US" sz="2323" dirty="0">
                <a:solidFill>
                  <a:srgbClr val="191824"/>
                </a:solidFill>
                <a:latin typeface="HK Grotesk Medium"/>
              </a:rPr>
              <a:t>Let’s say we have a small city with around a million families, and we want to release a new development plan for the people. Now, this plan may include variables like, making a spare patch of land a concert ground. Now, there may be some people who would love a new concert ground while others who are strictly against the same. Similarly, let’s say there are m options for the people. </a:t>
            </a:r>
          </a:p>
          <a:p>
            <a:pPr>
              <a:lnSpc>
                <a:spcPts val="3020"/>
              </a:lnSpc>
            </a:pPr>
            <a:endParaRPr lang="en-US" sz="2323" dirty="0">
              <a:solidFill>
                <a:srgbClr val="191824"/>
              </a:solidFill>
              <a:latin typeface="HK Grotesk Medium"/>
            </a:endParaRPr>
          </a:p>
          <a:p>
            <a:pPr>
              <a:lnSpc>
                <a:spcPts val="3020"/>
              </a:lnSpc>
            </a:pPr>
            <a:r>
              <a:rPr lang="en-US" sz="2323" dirty="0">
                <a:solidFill>
                  <a:srgbClr val="191824"/>
                </a:solidFill>
                <a:latin typeface="HK Grotesk Medium"/>
              </a:rPr>
              <a:t>Such a situation can be modelled in terms in terms of a Conjunctive Normal Form (CNF):</a:t>
            </a:r>
          </a:p>
          <a:p>
            <a:pPr>
              <a:lnSpc>
                <a:spcPts val="3020"/>
              </a:lnSpc>
            </a:pPr>
            <a:endParaRPr lang="en-US" sz="2323" dirty="0">
              <a:solidFill>
                <a:srgbClr val="191824"/>
              </a:solidFill>
              <a:latin typeface="HK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a:off x="1012792" y="5455227"/>
            <a:ext cx="15987626" cy="3116780"/>
          </a:xfrm>
          <a:prstGeom prst="rect">
            <a:avLst/>
          </a:prstGeom>
        </p:spPr>
      </p:pic>
      <p:sp>
        <p:nvSpPr>
          <p:cNvPr id="4" name="AutoShape 4"/>
          <p:cNvSpPr/>
          <p:nvPr/>
        </p:nvSpPr>
        <p:spPr>
          <a:xfrm>
            <a:off x="1012792" y="7884519"/>
            <a:ext cx="15968143" cy="0"/>
          </a:xfrm>
          <a:prstGeom prst="line">
            <a:avLst/>
          </a:prstGeom>
          <a:ln w="47625" cap="flat">
            <a:solidFill>
              <a:srgbClr val="191824"/>
            </a:solidFill>
            <a:prstDash val="solid"/>
            <a:headEnd type="none" w="sm" len="sm"/>
            <a:tailEnd type="none" w="sm" len="sm"/>
          </a:ln>
        </p:spPr>
      </p:sp>
      <p:sp>
        <p:nvSpPr>
          <p:cNvPr id="5" name="AutoShape 5"/>
          <p:cNvSpPr/>
          <p:nvPr/>
        </p:nvSpPr>
        <p:spPr>
          <a:xfrm>
            <a:off x="1032275" y="7294397"/>
            <a:ext cx="15968143" cy="0"/>
          </a:xfrm>
          <a:prstGeom prst="line">
            <a:avLst/>
          </a:prstGeom>
          <a:ln w="47625" cap="flat">
            <a:solidFill>
              <a:srgbClr val="191824"/>
            </a:solidFill>
            <a:prstDash val="solid"/>
            <a:headEnd type="none" w="sm" len="sm"/>
            <a:tailEnd type="none" w="sm" len="sm"/>
          </a:ln>
        </p:spPr>
      </p:sp>
      <p:sp>
        <p:nvSpPr>
          <p:cNvPr id="6" name="AutoShape 6"/>
          <p:cNvSpPr/>
          <p:nvPr/>
        </p:nvSpPr>
        <p:spPr>
          <a:xfrm rot="-5400000">
            <a:off x="16673077" y="7578442"/>
            <a:ext cx="564528" cy="0"/>
          </a:xfrm>
          <a:prstGeom prst="line">
            <a:avLst/>
          </a:prstGeom>
          <a:ln w="47625" cap="flat">
            <a:solidFill>
              <a:srgbClr val="191824"/>
            </a:solidFill>
            <a:prstDash val="solid"/>
            <a:headEnd type="none" w="sm" len="sm"/>
            <a:tailEnd type="none" w="sm" len="sm"/>
          </a:ln>
        </p:spPr>
      </p:sp>
      <p:sp>
        <p:nvSpPr>
          <p:cNvPr id="7" name="AutoShape 7"/>
          <p:cNvSpPr/>
          <p:nvPr/>
        </p:nvSpPr>
        <p:spPr>
          <a:xfrm rot="-5400000">
            <a:off x="775604" y="7578442"/>
            <a:ext cx="564528" cy="0"/>
          </a:xfrm>
          <a:prstGeom prst="line">
            <a:avLst/>
          </a:prstGeom>
          <a:ln w="47625" cap="flat">
            <a:solidFill>
              <a:srgbClr val="191824"/>
            </a:solidFill>
            <a:prstDash val="solid"/>
            <a:headEnd type="none" w="sm" len="sm"/>
            <a:tailEnd type="none" w="sm" len="sm"/>
          </a:ln>
        </p:spPr>
      </p:sp>
      <p:pic>
        <p:nvPicPr>
          <p:cNvPr id="8" name="Picture 8"/>
          <p:cNvPicPr>
            <a:picLocks noChangeAspect="1"/>
          </p:cNvPicPr>
          <p:nvPr/>
        </p:nvPicPr>
        <p:blipFill>
          <a:blip r:embed="rId4"/>
          <a:srcRect/>
          <a:stretch>
            <a:fillRect/>
          </a:stretch>
        </p:blipFill>
        <p:spPr>
          <a:xfrm>
            <a:off x="1034056" y="4178800"/>
            <a:ext cx="7429433" cy="878975"/>
          </a:xfrm>
          <a:prstGeom prst="rect">
            <a:avLst/>
          </a:prstGeom>
        </p:spPr>
      </p:pic>
      <p:sp>
        <p:nvSpPr>
          <p:cNvPr id="9" name="TextBox 9"/>
          <p:cNvSpPr txBox="1"/>
          <p:nvPr/>
        </p:nvSpPr>
        <p:spPr>
          <a:xfrm>
            <a:off x="1028700" y="1095375"/>
            <a:ext cx="10264276" cy="1968393"/>
          </a:xfrm>
          <a:prstGeom prst="rect">
            <a:avLst/>
          </a:prstGeom>
        </p:spPr>
        <p:txBody>
          <a:bodyPr lIns="0" tIns="0" rIns="0" bIns="0" rtlCol="0" anchor="t">
            <a:spAutoFit/>
          </a:bodyPr>
          <a:lstStyle/>
          <a:p>
            <a:pPr>
              <a:lnSpc>
                <a:spcPts val="7699"/>
              </a:lnSpc>
            </a:pPr>
            <a:r>
              <a:rPr lang="en-US" sz="6999" dirty="0">
                <a:solidFill>
                  <a:srgbClr val="191824"/>
                </a:solidFill>
                <a:latin typeface="HK Grotesk Bold"/>
              </a:rPr>
              <a:t>A SIMPLE 2-SAT PROBLEM</a:t>
            </a:r>
          </a:p>
        </p:txBody>
      </p:sp>
      <p:sp>
        <p:nvSpPr>
          <p:cNvPr id="10" name="TextBox 10"/>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04</a:t>
            </a:r>
          </a:p>
        </p:txBody>
      </p:sp>
      <p:sp>
        <p:nvSpPr>
          <p:cNvPr id="11" name="TextBox 11"/>
          <p:cNvSpPr txBox="1"/>
          <p:nvPr/>
        </p:nvSpPr>
        <p:spPr>
          <a:xfrm>
            <a:off x="1028700" y="3509575"/>
            <a:ext cx="12573883" cy="438519"/>
          </a:xfrm>
          <a:prstGeom prst="rect">
            <a:avLst/>
          </a:prstGeom>
        </p:spPr>
        <p:txBody>
          <a:bodyPr lIns="0" tIns="0" rIns="0" bIns="0" rtlCol="0" anchor="t">
            <a:spAutoFit/>
          </a:bodyPr>
          <a:lstStyle/>
          <a:p>
            <a:pPr>
              <a:lnSpc>
                <a:spcPts val="3509"/>
              </a:lnSpc>
            </a:pPr>
            <a:r>
              <a:rPr lang="en-US" sz="2699" dirty="0">
                <a:solidFill>
                  <a:srgbClr val="191824"/>
                </a:solidFill>
                <a:latin typeface="HK Grotesk Medium"/>
              </a:rPr>
              <a:t>Suppose you want to find the satisfiability of this expression, we create a truth table</a:t>
            </a:r>
          </a:p>
        </p:txBody>
      </p:sp>
      <p:sp>
        <p:nvSpPr>
          <p:cNvPr id="12" name="TextBox 12"/>
          <p:cNvSpPr txBox="1"/>
          <p:nvPr/>
        </p:nvSpPr>
        <p:spPr>
          <a:xfrm>
            <a:off x="2125434" y="8938667"/>
            <a:ext cx="13742860" cy="600710"/>
          </a:xfrm>
          <a:prstGeom prst="rect">
            <a:avLst/>
          </a:prstGeom>
        </p:spPr>
        <p:txBody>
          <a:bodyPr lIns="0" tIns="0" rIns="0" bIns="0" rtlCol="0" anchor="t">
            <a:spAutoFit/>
          </a:bodyPr>
          <a:lstStyle/>
          <a:p>
            <a:pPr>
              <a:lnSpc>
                <a:spcPts val="4809"/>
              </a:lnSpc>
            </a:pPr>
            <a:r>
              <a:rPr lang="en-US" sz="3699" dirty="0">
                <a:solidFill>
                  <a:srgbClr val="FF1616"/>
                </a:solidFill>
                <a:latin typeface="HK Grotesk Medium"/>
              </a:rPr>
              <a:t>THIS PROBLEM IS SATISFIABLE AT P = FALSE AND Q = TRUE</a:t>
            </a:r>
          </a:p>
        </p:txBody>
      </p:sp>
      <p:sp>
        <p:nvSpPr>
          <p:cNvPr id="13" name="AutoShape 13"/>
          <p:cNvSpPr/>
          <p:nvPr/>
        </p:nvSpPr>
        <p:spPr>
          <a:xfrm flipV="1">
            <a:off x="483178" y="7487068"/>
            <a:ext cx="529613" cy="886"/>
          </a:xfrm>
          <a:prstGeom prst="line">
            <a:avLst/>
          </a:prstGeom>
          <a:ln w="180975" cap="rnd">
            <a:solidFill>
              <a:srgbClr val="FF1616"/>
            </a:solidFill>
            <a:prstDash val="solid"/>
            <a:headEnd type="none" w="sm" len="sm"/>
            <a:tailEnd type="none" w="sm" len="sm"/>
          </a:ln>
        </p:spPr>
      </p:sp>
      <p:sp>
        <p:nvSpPr>
          <p:cNvPr id="14" name="AutoShape 14"/>
          <p:cNvSpPr/>
          <p:nvPr/>
        </p:nvSpPr>
        <p:spPr>
          <a:xfrm rot="-5400000">
            <a:off x="-356638" y="8327769"/>
            <a:ext cx="1679630" cy="0"/>
          </a:xfrm>
          <a:prstGeom prst="line">
            <a:avLst/>
          </a:prstGeom>
          <a:ln w="180975" cap="rnd">
            <a:solidFill>
              <a:srgbClr val="FF1616"/>
            </a:solidFill>
            <a:prstDash val="solid"/>
            <a:headEnd type="none" w="sm" len="sm"/>
            <a:tailEnd type="none" w="sm" len="sm"/>
          </a:ln>
        </p:spPr>
        <p:txBody>
          <a:bodyPr/>
          <a:lstStyle/>
          <a:p>
            <a:endParaRPr lang="en-IN" dirty="0"/>
          </a:p>
        </p:txBody>
      </p:sp>
      <p:sp>
        <p:nvSpPr>
          <p:cNvPr id="15" name="AutoShape 15"/>
          <p:cNvSpPr/>
          <p:nvPr/>
        </p:nvSpPr>
        <p:spPr>
          <a:xfrm>
            <a:off x="483177" y="9167584"/>
            <a:ext cx="1017988" cy="0"/>
          </a:xfrm>
          <a:prstGeom prst="line">
            <a:avLst/>
          </a:prstGeom>
          <a:ln w="180975" cap="rnd">
            <a:solidFill>
              <a:srgbClr val="FF1616"/>
            </a:solidFill>
            <a:prstDash val="solid"/>
            <a:headEnd type="none" w="sm" len="sm"/>
            <a:tailEnd type="triangle" w="lg" len="med"/>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a:off x="1028700" y="3156884"/>
            <a:ext cx="8568393" cy="1001250"/>
          </a:xfrm>
          <a:prstGeom prst="rect">
            <a:avLst/>
          </a:prstGeom>
        </p:spPr>
      </p:pic>
      <p:pic>
        <p:nvPicPr>
          <p:cNvPr id="4" name="Picture 4"/>
          <p:cNvPicPr>
            <a:picLocks noChangeAspect="1"/>
          </p:cNvPicPr>
          <p:nvPr/>
        </p:nvPicPr>
        <p:blipFill>
          <a:blip r:embed="rId4"/>
          <a:srcRect/>
          <a:stretch>
            <a:fillRect/>
          </a:stretch>
        </p:blipFill>
        <p:spPr>
          <a:xfrm>
            <a:off x="1081681" y="4461681"/>
            <a:ext cx="16177619" cy="3242040"/>
          </a:xfrm>
          <a:prstGeom prst="rect">
            <a:avLst/>
          </a:prstGeom>
        </p:spPr>
      </p:pic>
      <p:sp>
        <p:nvSpPr>
          <p:cNvPr id="5" name="TextBox 5"/>
          <p:cNvSpPr txBox="1"/>
          <p:nvPr/>
        </p:nvSpPr>
        <p:spPr>
          <a:xfrm>
            <a:off x="1028700" y="1095375"/>
            <a:ext cx="10264276" cy="995309"/>
          </a:xfrm>
          <a:prstGeom prst="rect">
            <a:avLst/>
          </a:prstGeom>
        </p:spPr>
        <p:txBody>
          <a:bodyPr lIns="0" tIns="0" rIns="0" bIns="0" rtlCol="0" anchor="t">
            <a:spAutoFit/>
          </a:bodyPr>
          <a:lstStyle/>
          <a:p>
            <a:pPr>
              <a:lnSpc>
                <a:spcPts val="7699"/>
              </a:lnSpc>
            </a:pPr>
            <a:r>
              <a:rPr lang="en-US" sz="6999">
                <a:solidFill>
                  <a:srgbClr val="191824"/>
                </a:solidFill>
                <a:latin typeface="HK Grotesk Bold"/>
              </a:rPr>
              <a:t>ANOTHER EXAMPLE</a:t>
            </a:r>
          </a:p>
        </p:txBody>
      </p:sp>
      <p:sp>
        <p:nvSpPr>
          <p:cNvPr id="6" name="TextBox 6"/>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05</a:t>
            </a:r>
          </a:p>
        </p:txBody>
      </p:sp>
      <p:sp>
        <p:nvSpPr>
          <p:cNvPr id="7" name="TextBox 7"/>
          <p:cNvSpPr txBox="1"/>
          <p:nvPr/>
        </p:nvSpPr>
        <p:spPr>
          <a:xfrm>
            <a:off x="1081681" y="2418530"/>
            <a:ext cx="12573883" cy="438519"/>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Suppose you want to find the satisfiability of this expression, we create a truth table</a:t>
            </a:r>
          </a:p>
        </p:txBody>
      </p:sp>
      <p:sp>
        <p:nvSpPr>
          <p:cNvPr id="8" name="TextBox 8"/>
          <p:cNvSpPr txBox="1"/>
          <p:nvPr/>
        </p:nvSpPr>
        <p:spPr>
          <a:xfrm>
            <a:off x="1081681" y="8213793"/>
            <a:ext cx="12573883" cy="600710"/>
          </a:xfrm>
          <a:prstGeom prst="rect">
            <a:avLst/>
          </a:prstGeom>
        </p:spPr>
        <p:txBody>
          <a:bodyPr lIns="0" tIns="0" rIns="0" bIns="0" rtlCol="0" anchor="t">
            <a:spAutoFit/>
          </a:bodyPr>
          <a:lstStyle/>
          <a:p>
            <a:pPr>
              <a:lnSpc>
                <a:spcPts val="4809"/>
              </a:lnSpc>
            </a:pPr>
            <a:r>
              <a:rPr lang="en-US" sz="3699">
                <a:solidFill>
                  <a:srgbClr val="FF1616"/>
                </a:solidFill>
                <a:latin typeface="HK Grotesk Medium"/>
              </a:rPr>
              <a:t>THIS PROBLEM IS NOT SATISFIABLE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4011862" y="1095375"/>
            <a:ext cx="10264276" cy="995309"/>
          </a:xfrm>
          <a:prstGeom prst="rect">
            <a:avLst/>
          </a:prstGeom>
        </p:spPr>
        <p:txBody>
          <a:bodyPr lIns="0" tIns="0" rIns="0" bIns="0" rtlCol="0" anchor="t">
            <a:spAutoFit/>
          </a:bodyPr>
          <a:lstStyle/>
          <a:p>
            <a:pPr algn="ctr">
              <a:lnSpc>
                <a:spcPts val="7699"/>
              </a:lnSpc>
            </a:pPr>
            <a:r>
              <a:rPr lang="en-US" sz="6999">
                <a:solidFill>
                  <a:srgbClr val="191824"/>
                </a:solidFill>
                <a:latin typeface="HK Grotesk Bold"/>
              </a:rPr>
              <a:t>GRAPHS</a:t>
            </a:r>
          </a:p>
        </p:txBody>
      </p:sp>
      <p:sp>
        <p:nvSpPr>
          <p:cNvPr id="4" name="TextBox 4"/>
          <p:cNvSpPr txBox="1"/>
          <p:nvPr/>
        </p:nvSpPr>
        <p:spPr>
          <a:xfrm>
            <a:off x="1028700" y="6154377"/>
            <a:ext cx="7706198" cy="3103923"/>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When a graph has an ordered pair of vertices, it is called a directed graph. The edges of the graph represent a specific direction from one vertex to another. When there is an edge representation as u  → v, the direction is from u to v. The first element u is the initial node or the start vertex. The second element v is the terminal node or the end vertex.</a:t>
            </a:r>
          </a:p>
        </p:txBody>
      </p:sp>
      <p:sp>
        <p:nvSpPr>
          <p:cNvPr id="5" name="TextBox 5"/>
          <p:cNvSpPr txBox="1"/>
          <p:nvPr/>
        </p:nvSpPr>
        <p:spPr>
          <a:xfrm>
            <a:off x="15985595" y="1028700"/>
            <a:ext cx="1273705" cy="381000"/>
          </a:xfrm>
          <a:prstGeom prst="rect">
            <a:avLst/>
          </a:prstGeom>
        </p:spPr>
        <p:txBody>
          <a:bodyPr lIns="0" tIns="0" rIns="0" bIns="0" rtlCol="0" anchor="t">
            <a:spAutoFit/>
          </a:bodyPr>
          <a:lstStyle/>
          <a:p>
            <a:pPr algn="r">
              <a:lnSpc>
                <a:spcPts val="2999"/>
              </a:lnSpc>
            </a:pPr>
            <a:r>
              <a:rPr lang="en-US" sz="2499">
                <a:solidFill>
                  <a:srgbClr val="191824"/>
                </a:solidFill>
                <a:latin typeface="HK Grotesk Medium"/>
              </a:rPr>
              <a:t>06</a:t>
            </a:r>
          </a:p>
        </p:txBody>
      </p:sp>
      <p:sp>
        <p:nvSpPr>
          <p:cNvPr id="6" name="TextBox 6"/>
          <p:cNvSpPr txBox="1"/>
          <p:nvPr/>
        </p:nvSpPr>
        <p:spPr>
          <a:xfrm>
            <a:off x="1028700" y="2310903"/>
            <a:ext cx="16230600" cy="1327785"/>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A Graph is a non-linear data structure, and consists of a finite set of nodes or vertices. Graphs are further divided into Directed, Non-Directed, Weighted, Non-Weighted Graphs depending upon the type of edges incorporated in the structure.</a:t>
            </a:r>
          </a:p>
        </p:txBody>
      </p:sp>
      <p:sp>
        <p:nvSpPr>
          <p:cNvPr id="7" name="TextBox 7"/>
          <p:cNvSpPr txBox="1"/>
          <p:nvPr/>
        </p:nvSpPr>
        <p:spPr>
          <a:xfrm>
            <a:off x="9366250" y="6154377"/>
            <a:ext cx="7893050" cy="2659689"/>
          </a:xfrm>
          <a:prstGeom prst="rect">
            <a:avLst/>
          </a:prstGeom>
        </p:spPr>
        <p:txBody>
          <a:bodyPr lIns="0" tIns="0" rIns="0" bIns="0" rtlCol="0" anchor="t">
            <a:spAutoFit/>
          </a:bodyPr>
          <a:lstStyle/>
          <a:p>
            <a:pPr>
              <a:lnSpc>
                <a:spcPts val="3509"/>
              </a:lnSpc>
            </a:pPr>
            <a:r>
              <a:rPr lang="en-US" sz="2699" dirty="0">
                <a:solidFill>
                  <a:srgbClr val="191824"/>
                </a:solidFill>
                <a:latin typeface="HK Grotesk Medium"/>
              </a:rPr>
              <a:t>Transpose of a directed graph G is another directed graph on the same set of vertices with all of the edges reversed compared to the orientation of the corresponding edges in G. That is:</a:t>
            </a:r>
          </a:p>
          <a:p>
            <a:pPr>
              <a:lnSpc>
                <a:spcPts val="3509"/>
              </a:lnSpc>
            </a:pPr>
            <a:r>
              <a:rPr lang="en-US" sz="2700" dirty="0">
                <a:solidFill>
                  <a:srgbClr val="191824"/>
                </a:solidFill>
                <a:latin typeface="HK Grotesk Medium" panose="020B0604020202020204" charset="0"/>
              </a:rPr>
              <a:t>If G contained an edge  u  → v , then the Transpose G’ will contain an edge   v →  u , and vice versa.</a:t>
            </a:r>
          </a:p>
        </p:txBody>
      </p:sp>
      <p:sp>
        <p:nvSpPr>
          <p:cNvPr id="8" name="TextBox 8"/>
          <p:cNvSpPr txBox="1"/>
          <p:nvPr/>
        </p:nvSpPr>
        <p:spPr>
          <a:xfrm>
            <a:off x="805112" y="4838700"/>
            <a:ext cx="7929786" cy="647700"/>
          </a:xfrm>
          <a:prstGeom prst="rect">
            <a:avLst/>
          </a:prstGeom>
        </p:spPr>
        <p:txBody>
          <a:bodyPr lIns="0" tIns="0" rIns="0" bIns="0" rtlCol="0" anchor="t">
            <a:spAutoFit/>
          </a:bodyPr>
          <a:lstStyle/>
          <a:p>
            <a:pPr algn="ctr">
              <a:lnSpc>
                <a:spcPts val="4950"/>
              </a:lnSpc>
            </a:pPr>
            <a:r>
              <a:rPr lang="en-US" sz="4500" dirty="0">
                <a:solidFill>
                  <a:srgbClr val="191824"/>
                </a:solidFill>
                <a:latin typeface="HK Grotesk Bold"/>
              </a:rPr>
              <a:t>DIRECTED GRAPH</a:t>
            </a:r>
          </a:p>
        </p:txBody>
      </p:sp>
      <p:sp>
        <p:nvSpPr>
          <p:cNvPr id="9" name="TextBox 9"/>
          <p:cNvSpPr txBox="1"/>
          <p:nvPr/>
        </p:nvSpPr>
        <p:spPr>
          <a:xfrm>
            <a:off x="9144000" y="4838700"/>
            <a:ext cx="7929786" cy="647700"/>
          </a:xfrm>
          <a:prstGeom prst="rect">
            <a:avLst/>
          </a:prstGeom>
        </p:spPr>
        <p:txBody>
          <a:bodyPr lIns="0" tIns="0" rIns="0" bIns="0" rtlCol="0" anchor="t">
            <a:spAutoFit/>
          </a:bodyPr>
          <a:lstStyle/>
          <a:p>
            <a:pPr algn="ctr">
              <a:lnSpc>
                <a:spcPts val="4950"/>
              </a:lnSpc>
            </a:pPr>
            <a:r>
              <a:rPr lang="en-US" sz="4500" dirty="0">
                <a:solidFill>
                  <a:srgbClr val="191824"/>
                </a:solidFill>
                <a:latin typeface="HK Grotesk Bold"/>
              </a:rPr>
              <a:t>TRANSPOSE OF A GRAPH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pic>
        <p:nvPicPr>
          <p:cNvPr id="3" name="Picture 3"/>
          <p:cNvPicPr>
            <a:picLocks noChangeAspect="1"/>
          </p:cNvPicPr>
          <p:nvPr/>
        </p:nvPicPr>
        <p:blipFill>
          <a:blip r:embed="rId3"/>
          <a:srcRect l="2145" t="10590" r="1956" b="11499"/>
          <a:stretch>
            <a:fillRect/>
          </a:stretch>
        </p:blipFill>
        <p:spPr>
          <a:xfrm>
            <a:off x="1028700" y="4329228"/>
            <a:ext cx="16453039" cy="2875135"/>
          </a:xfrm>
          <a:prstGeom prst="rect">
            <a:avLst/>
          </a:prstGeom>
        </p:spPr>
      </p:pic>
      <p:sp>
        <p:nvSpPr>
          <p:cNvPr id="4" name="TextBox 4"/>
          <p:cNvSpPr txBox="1"/>
          <p:nvPr/>
        </p:nvSpPr>
        <p:spPr>
          <a:xfrm>
            <a:off x="0" y="581025"/>
            <a:ext cx="18288000" cy="1066800"/>
          </a:xfrm>
          <a:prstGeom prst="rect">
            <a:avLst/>
          </a:prstGeom>
        </p:spPr>
        <p:txBody>
          <a:bodyPr lIns="0" tIns="0" rIns="0" bIns="0" rtlCol="0" anchor="t">
            <a:spAutoFit/>
          </a:bodyPr>
          <a:lstStyle/>
          <a:p>
            <a:pPr algn="ctr">
              <a:lnSpc>
                <a:spcPts val="8399"/>
              </a:lnSpc>
            </a:pPr>
            <a:r>
              <a:rPr lang="en-US" sz="6999">
                <a:solidFill>
                  <a:srgbClr val="191824"/>
                </a:solidFill>
                <a:latin typeface="HK Grotesk Bold"/>
              </a:rPr>
              <a:t>WHY ARE WE USING GRAPHS?</a:t>
            </a:r>
          </a:p>
        </p:txBody>
      </p:sp>
      <p:sp>
        <p:nvSpPr>
          <p:cNvPr id="5" name="TextBox 5"/>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07</a:t>
            </a:r>
          </a:p>
        </p:txBody>
      </p:sp>
      <p:sp>
        <p:nvSpPr>
          <p:cNvPr id="6" name="TextBox 6"/>
          <p:cNvSpPr txBox="1"/>
          <p:nvPr/>
        </p:nvSpPr>
        <p:spPr>
          <a:xfrm>
            <a:off x="1028700" y="2152153"/>
            <a:ext cx="16230600" cy="1772285"/>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For the CNF value to come TRUE, value of every clause should be TRUE. Let one of the clause be A V B.</a:t>
            </a:r>
          </a:p>
          <a:p>
            <a:pPr>
              <a:lnSpc>
                <a:spcPts val="3510"/>
              </a:lnSpc>
            </a:pPr>
            <a:r>
              <a:rPr lang="en-US" sz="2700">
                <a:solidFill>
                  <a:srgbClr val="191824"/>
                </a:solidFill>
                <a:latin typeface="HK Grotesk Medium"/>
              </a:rPr>
              <a:t>For this to be true, either:</a:t>
            </a:r>
          </a:p>
          <a:p>
            <a:pPr marL="582930" lvl="1" indent="-291465">
              <a:lnSpc>
                <a:spcPts val="3510"/>
              </a:lnSpc>
              <a:buFont typeface="Arial"/>
              <a:buChar char="•"/>
            </a:pPr>
            <a:r>
              <a:rPr lang="en-US" sz="2700">
                <a:solidFill>
                  <a:srgbClr val="191824"/>
                </a:solidFill>
                <a:latin typeface="HK Grotesk Medium"/>
              </a:rPr>
              <a:t>If A = 0, B must be 1 </a:t>
            </a:r>
          </a:p>
          <a:p>
            <a:pPr marL="582930" lvl="1" indent="-291465">
              <a:lnSpc>
                <a:spcPts val="3510"/>
              </a:lnSpc>
              <a:buFont typeface="Arial"/>
              <a:buChar char="•"/>
            </a:pPr>
            <a:r>
              <a:rPr lang="en-US" sz="2700">
                <a:solidFill>
                  <a:srgbClr val="191824"/>
                </a:solidFill>
                <a:latin typeface="HK Grotesk Medium"/>
              </a:rPr>
              <a:t>If B = 0, A must be 1  </a:t>
            </a:r>
          </a:p>
        </p:txBody>
      </p:sp>
      <p:sp>
        <p:nvSpPr>
          <p:cNvPr id="7" name="TextBox 7"/>
          <p:cNvSpPr txBox="1"/>
          <p:nvPr/>
        </p:nvSpPr>
        <p:spPr>
          <a:xfrm>
            <a:off x="1028700" y="7530465"/>
            <a:ext cx="16230600" cy="2235805"/>
          </a:xfrm>
          <a:prstGeom prst="rect">
            <a:avLst/>
          </a:prstGeom>
        </p:spPr>
        <p:txBody>
          <a:bodyPr lIns="0" tIns="0" rIns="0" bIns="0" rtlCol="0" anchor="t">
            <a:spAutoFit/>
          </a:bodyPr>
          <a:lstStyle/>
          <a:p>
            <a:pPr>
              <a:lnSpc>
                <a:spcPts val="3510"/>
              </a:lnSpc>
            </a:pPr>
            <a:r>
              <a:rPr lang="en-US" sz="2700" dirty="0">
                <a:solidFill>
                  <a:srgbClr val="191824"/>
                </a:solidFill>
                <a:latin typeface="HK Grotesk Medium"/>
              </a:rPr>
              <a:t>The CNF obtained above can be converted into an Implication Graph which then translates into a Directed Graph using the following way: </a:t>
            </a:r>
          </a:p>
          <a:p>
            <a:pPr>
              <a:lnSpc>
                <a:spcPts val="3510"/>
              </a:lnSpc>
            </a:pPr>
            <a:r>
              <a:rPr lang="en-US" sz="1200" dirty="0">
                <a:solidFill>
                  <a:srgbClr val="191824"/>
                </a:solidFill>
                <a:latin typeface="Arimo"/>
              </a:rPr>
              <a:t> </a:t>
            </a:r>
            <a:r>
              <a:rPr lang="en-US" sz="2700" dirty="0">
                <a:solidFill>
                  <a:srgbClr val="191824"/>
                </a:solidFill>
                <a:latin typeface="HK Grotesk Medium" panose="020B0604020202020204" charset="0"/>
              </a:rPr>
              <a:t>A ∨ B ≡ (~A⇒B) ^ (~B⇒A) </a:t>
            </a:r>
          </a:p>
          <a:p>
            <a:pPr>
              <a:lnSpc>
                <a:spcPts val="3510"/>
              </a:lnSpc>
            </a:pPr>
            <a:r>
              <a:rPr lang="en-US" sz="2700" dirty="0">
                <a:solidFill>
                  <a:srgbClr val="191824"/>
                </a:solidFill>
                <a:latin typeface="HK Grotesk Medium" panose="020B0604020202020204" charset="0"/>
              </a:rPr>
              <a:t>Here, we can see that there is a directed edge from B to A and from A to B which in turn forms our directed graph.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0" y="685686"/>
            <a:ext cx="18288000" cy="1066800"/>
          </a:xfrm>
          <a:prstGeom prst="rect">
            <a:avLst/>
          </a:prstGeom>
        </p:spPr>
        <p:txBody>
          <a:bodyPr lIns="0" tIns="0" rIns="0" bIns="0" rtlCol="0" anchor="t">
            <a:spAutoFit/>
          </a:bodyPr>
          <a:lstStyle/>
          <a:p>
            <a:pPr algn="ctr">
              <a:lnSpc>
                <a:spcPts val="8399"/>
              </a:lnSpc>
            </a:pPr>
            <a:r>
              <a:rPr lang="en-US" sz="6999">
                <a:solidFill>
                  <a:srgbClr val="191824"/>
                </a:solidFill>
                <a:latin typeface="HK Grotesk Bold"/>
              </a:rPr>
              <a:t>HOW ARE GRAPHS BEING USED?</a:t>
            </a:r>
          </a:p>
        </p:txBody>
      </p:sp>
      <p:sp>
        <p:nvSpPr>
          <p:cNvPr id="4" name="TextBox 4"/>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08</a:t>
            </a:r>
          </a:p>
        </p:txBody>
      </p:sp>
      <p:sp>
        <p:nvSpPr>
          <p:cNvPr id="5" name="TextBox 5"/>
          <p:cNvSpPr txBox="1"/>
          <p:nvPr/>
        </p:nvSpPr>
        <p:spPr>
          <a:xfrm>
            <a:off x="1028700" y="2409190"/>
            <a:ext cx="16230600" cy="6909520"/>
          </a:xfrm>
          <a:prstGeom prst="rect">
            <a:avLst/>
          </a:prstGeom>
        </p:spPr>
        <p:txBody>
          <a:bodyPr lIns="0" tIns="0" rIns="0" bIns="0" rtlCol="0" anchor="t">
            <a:spAutoFit/>
          </a:bodyPr>
          <a:lstStyle/>
          <a:p>
            <a:pPr>
              <a:lnSpc>
                <a:spcPts val="3640"/>
              </a:lnSpc>
            </a:pPr>
            <a:r>
              <a:rPr lang="en-US" sz="2600" dirty="0">
                <a:solidFill>
                  <a:srgbClr val="191824"/>
                </a:solidFill>
                <a:latin typeface="HK Grotesk Medium" panose="020B0604020202020204" charset="0"/>
              </a:rPr>
              <a:t>We say that if any option xi and it’s conjugate xi lie in the same Strongly Connected Components (SCC) then the problem is Unsolvable meaning that we cannot find such an arrangement of the assignment of variables such that the following expression comes out to be true while also satisfying the constraints.</a:t>
            </a:r>
          </a:p>
          <a:p>
            <a:pPr>
              <a:lnSpc>
                <a:spcPts val="3640"/>
              </a:lnSpc>
            </a:pPr>
            <a:endParaRPr lang="en-US" sz="2600" dirty="0">
              <a:solidFill>
                <a:srgbClr val="191824"/>
              </a:solidFill>
              <a:latin typeface="HK Grotesk Medium" panose="020B0604020202020204" charset="0"/>
            </a:endParaRPr>
          </a:p>
          <a:p>
            <a:pPr>
              <a:lnSpc>
                <a:spcPts val="3640"/>
              </a:lnSpc>
            </a:pPr>
            <a:r>
              <a:rPr lang="en-US" sz="2600" dirty="0">
                <a:solidFill>
                  <a:srgbClr val="191824"/>
                </a:solidFill>
                <a:latin typeface="HK Grotesk Medium" panose="020B0604020202020204" charset="0"/>
              </a:rPr>
              <a:t>Now in real life ‘Unsolvable’ doesn’t make any sense but what it translates into is that there will be certain families who do not get their required choice in the final distribution, but for the sake of simplicity we have declared it as ‘Unsolvable’.</a:t>
            </a:r>
          </a:p>
          <a:p>
            <a:pPr>
              <a:lnSpc>
                <a:spcPts val="3640"/>
              </a:lnSpc>
            </a:pPr>
            <a:endParaRPr lang="en-US" sz="2600" dirty="0">
              <a:solidFill>
                <a:srgbClr val="191824"/>
              </a:solidFill>
              <a:latin typeface="HK Grotesk Medium" panose="020B0604020202020204" charset="0"/>
            </a:endParaRPr>
          </a:p>
          <a:p>
            <a:pPr>
              <a:lnSpc>
                <a:spcPts val="3640"/>
              </a:lnSpc>
            </a:pPr>
            <a:r>
              <a:rPr lang="en-US" sz="2600" dirty="0">
                <a:solidFill>
                  <a:srgbClr val="191824"/>
                </a:solidFill>
                <a:latin typeface="HK Grotesk Medium" panose="020B0604020202020204" charset="0"/>
              </a:rPr>
              <a:t>We are finding SCC’s using the classical </a:t>
            </a:r>
            <a:r>
              <a:rPr lang="en-US" sz="2600" dirty="0" err="1">
                <a:solidFill>
                  <a:srgbClr val="191824"/>
                </a:solidFill>
                <a:latin typeface="HK Grotesk Medium" panose="020B0604020202020204" charset="0"/>
              </a:rPr>
              <a:t>Kosaraju’s</a:t>
            </a:r>
            <a:r>
              <a:rPr lang="en-US" sz="2600" dirty="0">
                <a:solidFill>
                  <a:srgbClr val="191824"/>
                </a:solidFill>
                <a:latin typeface="HK Grotesk Medium" panose="020B0604020202020204" charset="0"/>
              </a:rPr>
              <a:t> Algorithm and then assigning each node it’s SCC number. This is done by constructing a normal and transpose graph simultaneously. We run one DFS on the normal graph and add elements into the stack in the reverse order. We then traverse each element in the stack and run a DFS on the transpose graph which numbering vertices according to their SCC number. Finally, based on the SCC numbers of a variable and its conjugate, we assign the values in our final distribution.</a:t>
            </a:r>
          </a:p>
          <a:p>
            <a:pPr>
              <a:lnSpc>
                <a:spcPts val="3640"/>
              </a:lnSpc>
            </a:pPr>
            <a:r>
              <a:rPr lang="en-US" sz="2600" dirty="0">
                <a:solidFill>
                  <a:srgbClr val="191824"/>
                </a:solidFill>
                <a:latin typeface="HK Grotesk Medium" panose="020B0604020202020204" charset="0"/>
              </a:rPr>
              <a:t>Thus, we reduce the time complexity from O( 2mn) to O (</a:t>
            </a:r>
            <a:r>
              <a:rPr lang="en-US" sz="2600" dirty="0" err="1">
                <a:solidFill>
                  <a:srgbClr val="191824"/>
                </a:solidFill>
                <a:latin typeface="HK Grotesk Medium" panose="020B0604020202020204" charset="0"/>
              </a:rPr>
              <a:t>n+m</a:t>
            </a:r>
            <a:r>
              <a:rPr lang="en-US" sz="2600" dirty="0">
                <a:solidFill>
                  <a:srgbClr val="191824"/>
                </a:solidFill>
                <a:latin typeface="HK Grotesk Medium" panose="020B0604020202020204" charset="0"/>
              </a:rPr>
              <a:t>) which for at least for 1e6 can run in under 1 second for state-of-the-art applications.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46" r="128" b="21975"/>
          <a:stretch>
            <a:fillRect/>
          </a:stretch>
        </p:blipFill>
        <p:spPr>
          <a:xfrm>
            <a:off x="0" y="0"/>
            <a:ext cx="18288000" cy="10287000"/>
          </a:xfrm>
          <a:prstGeom prst="rect">
            <a:avLst/>
          </a:prstGeom>
        </p:spPr>
      </p:pic>
      <p:sp>
        <p:nvSpPr>
          <p:cNvPr id="3" name="TextBox 3"/>
          <p:cNvSpPr txBox="1"/>
          <p:nvPr/>
        </p:nvSpPr>
        <p:spPr>
          <a:xfrm>
            <a:off x="0" y="685686"/>
            <a:ext cx="18288000" cy="1066800"/>
          </a:xfrm>
          <a:prstGeom prst="rect">
            <a:avLst/>
          </a:prstGeom>
        </p:spPr>
        <p:txBody>
          <a:bodyPr lIns="0" tIns="0" rIns="0" bIns="0" rtlCol="0" anchor="t">
            <a:spAutoFit/>
          </a:bodyPr>
          <a:lstStyle/>
          <a:p>
            <a:pPr algn="ctr">
              <a:lnSpc>
                <a:spcPts val="8399"/>
              </a:lnSpc>
            </a:pPr>
            <a:r>
              <a:rPr lang="en-US" sz="6999">
                <a:solidFill>
                  <a:srgbClr val="191824"/>
                </a:solidFill>
                <a:latin typeface="HK Grotesk Bold"/>
              </a:rPr>
              <a:t>METHODOLOGY</a:t>
            </a:r>
          </a:p>
        </p:txBody>
      </p:sp>
      <p:sp>
        <p:nvSpPr>
          <p:cNvPr id="4" name="TextBox 4"/>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09</a:t>
            </a:r>
          </a:p>
        </p:txBody>
      </p:sp>
      <p:sp>
        <p:nvSpPr>
          <p:cNvPr id="5" name="TextBox 5"/>
          <p:cNvSpPr txBox="1"/>
          <p:nvPr/>
        </p:nvSpPr>
        <p:spPr>
          <a:xfrm>
            <a:off x="1028700" y="2390140"/>
            <a:ext cx="16230600" cy="6309360"/>
          </a:xfrm>
          <a:prstGeom prst="rect">
            <a:avLst/>
          </a:prstGeom>
        </p:spPr>
        <p:txBody>
          <a:bodyPr lIns="0" tIns="0" rIns="0" bIns="0" rtlCol="0" anchor="t">
            <a:spAutoFit/>
          </a:bodyPr>
          <a:lstStyle/>
          <a:p>
            <a:pPr>
              <a:lnSpc>
                <a:spcPts val="5039"/>
              </a:lnSpc>
            </a:pPr>
            <a:r>
              <a:rPr lang="en-US" sz="3599" dirty="0">
                <a:solidFill>
                  <a:srgbClr val="191824"/>
                </a:solidFill>
                <a:latin typeface="HK Grotesk Medium Bold"/>
              </a:rPr>
              <a:t>Handling the negative nodes</a:t>
            </a:r>
          </a:p>
          <a:p>
            <a:pPr>
              <a:lnSpc>
                <a:spcPts val="2100"/>
              </a:lnSpc>
            </a:pPr>
            <a:endParaRPr lang="en-US" sz="3599" dirty="0">
              <a:solidFill>
                <a:srgbClr val="191824"/>
              </a:solidFill>
              <a:latin typeface="HK Grotesk Medium Bold"/>
            </a:endParaRPr>
          </a:p>
          <a:p>
            <a:pPr>
              <a:lnSpc>
                <a:spcPts val="3919"/>
              </a:lnSpc>
            </a:pPr>
            <a:r>
              <a:rPr lang="en-US" sz="2800" dirty="0">
                <a:solidFill>
                  <a:srgbClr val="191824"/>
                </a:solidFill>
                <a:latin typeface="HK Grotesk Medium"/>
              </a:rPr>
              <a:t>For the problem at hand, since any family can possibly enter information like:</a:t>
            </a:r>
          </a:p>
          <a:p>
            <a:pPr>
              <a:lnSpc>
                <a:spcPts val="3919"/>
              </a:lnSpc>
            </a:pPr>
            <a:r>
              <a:rPr lang="en-US" sz="2800" dirty="0">
                <a:solidFill>
                  <a:srgbClr val="191824"/>
                </a:solidFill>
                <a:latin typeface="Arimo"/>
              </a:rPr>
              <a:t>+7 -2, we would need to somehow store -2 as a node in our adjacency list.</a:t>
            </a:r>
          </a:p>
          <a:p>
            <a:pPr>
              <a:lnSpc>
                <a:spcPts val="3919"/>
              </a:lnSpc>
            </a:pPr>
            <a:r>
              <a:rPr lang="en-US" sz="2800" dirty="0">
                <a:solidFill>
                  <a:srgbClr val="191824"/>
                </a:solidFill>
                <a:latin typeface="Arimo"/>
              </a:rPr>
              <a:t>This is not possible as the indexing in our array by convention starts from 0, hence we came up with an alternative approach to address this issue, we are storing 2 nodes for every absolute value of number entered. Formally:</a:t>
            </a:r>
          </a:p>
          <a:p>
            <a:pPr>
              <a:lnSpc>
                <a:spcPts val="3919"/>
              </a:lnSpc>
            </a:pPr>
            <a:r>
              <a:rPr lang="en-US" sz="2800" dirty="0">
                <a:solidFill>
                  <a:srgbClr val="191824"/>
                </a:solidFill>
                <a:latin typeface="Arimo"/>
              </a:rPr>
              <a:t>For every node m we are inserting:</a:t>
            </a:r>
          </a:p>
          <a:p>
            <a:pPr>
              <a:lnSpc>
                <a:spcPts val="3919"/>
              </a:lnSpc>
            </a:pPr>
            <a:r>
              <a:rPr lang="en-US" sz="2800" dirty="0">
                <a:solidFill>
                  <a:srgbClr val="191824"/>
                </a:solidFill>
                <a:latin typeface="Arimo"/>
              </a:rPr>
              <a:t>2m for m, </a:t>
            </a:r>
          </a:p>
          <a:p>
            <a:pPr>
              <a:lnSpc>
                <a:spcPts val="3919"/>
              </a:lnSpc>
            </a:pPr>
            <a:r>
              <a:rPr lang="en-US" sz="2800" dirty="0">
                <a:solidFill>
                  <a:srgbClr val="191824"/>
                </a:solidFill>
                <a:latin typeface="Arimo"/>
              </a:rPr>
              <a:t>2m+1 for -m.</a:t>
            </a:r>
          </a:p>
          <a:p>
            <a:pPr>
              <a:lnSpc>
                <a:spcPts val="3919"/>
              </a:lnSpc>
            </a:pPr>
            <a:r>
              <a:rPr lang="en-US" sz="2800" dirty="0">
                <a:solidFill>
                  <a:srgbClr val="191824"/>
                </a:solidFill>
                <a:latin typeface="Arimo"/>
              </a:rPr>
              <a:t>Doing this, we essentially store all the positive nodes in even numbers, i.e. as 2</a:t>
            </a:r>
            <a:r>
              <a:rPr lang="en-US" sz="2800" dirty="0">
                <a:solidFill>
                  <a:srgbClr val="191824"/>
                </a:solidFill>
                <a:latin typeface="Arimo Italics"/>
              </a:rPr>
              <a:t>m</a:t>
            </a:r>
            <a:r>
              <a:rPr lang="en-US" sz="2800" dirty="0">
                <a:solidFill>
                  <a:srgbClr val="191824"/>
                </a:solidFill>
                <a:latin typeface="Arimo"/>
              </a:rPr>
              <a:t>, while the negative nodes are stored in odd numbers, i.e. 2</a:t>
            </a:r>
            <a:r>
              <a:rPr lang="en-US" sz="2800" dirty="0">
                <a:solidFill>
                  <a:srgbClr val="191824"/>
                </a:solidFill>
                <a:latin typeface="Arimo Italics"/>
              </a:rPr>
              <a:t>m</a:t>
            </a:r>
            <a:r>
              <a:rPr lang="en-US" sz="2800" dirty="0">
                <a:solidFill>
                  <a:srgbClr val="191824"/>
                </a:solidFill>
                <a:latin typeface="Arimo"/>
              </a:rPr>
              <a:t>+1, thus solving the issue of negative nodes. </a:t>
            </a:r>
          </a:p>
          <a:p>
            <a:pPr>
              <a:lnSpc>
                <a:spcPts val="3640"/>
              </a:lnSpc>
            </a:pPr>
            <a:endParaRPr lang="en-US" sz="1399" dirty="0">
              <a:solidFill>
                <a:srgbClr val="191824"/>
              </a:solidFill>
              <a:latin typeface="Arim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234</TotalTime>
  <Words>2320</Words>
  <Application>Microsoft Office PowerPoint</Application>
  <PresentationFormat>Custom</PresentationFormat>
  <Paragraphs>148</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Franklin Gothic Book</vt:lpstr>
      <vt:lpstr>HK Grotesk Medium</vt:lpstr>
      <vt:lpstr>Arimo</vt:lpstr>
      <vt:lpstr>Arimo Bold</vt:lpstr>
      <vt:lpstr>Franklin Gothic Medium</vt:lpstr>
      <vt:lpstr>Arial</vt:lpstr>
      <vt:lpstr>Arimo Italics</vt:lpstr>
      <vt:lpstr>HK Grotesk Medium Bold</vt:lpstr>
      <vt:lpstr>HK Grotesk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Discrete Structures - MTE Presentation</dc:title>
  <cp:lastModifiedBy>pranjal Singla</cp:lastModifiedBy>
  <cp:revision>6</cp:revision>
  <dcterms:created xsi:type="dcterms:W3CDTF">2006-08-16T00:00:00Z</dcterms:created>
  <dcterms:modified xsi:type="dcterms:W3CDTF">2021-11-17T06:58:24Z</dcterms:modified>
  <dc:identifier>DAEvBqMVaEY</dc:identifier>
</cp:coreProperties>
</file>

<file path=docProps/thumbnail.jpeg>
</file>